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9" r:id="rId6"/>
    <p:sldId id="277" r:id="rId7"/>
    <p:sldId id="278" r:id="rId8"/>
    <p:sldId id="285" r:id="rId9"/>
    <p:sldId id="316" r:id="rId10"/>
    <p:sldId id="317" r:id="rId11"/>
    <p:sldId id="318" r:id="rId12"/>
    <p:sldId id="319" r:id="rId13"/>
    <p:sldId id="325" r:id="rId14"/>
    <p:sldId id="320" r:id="rId15"/>
    <p:sldId id="321" r:id="rId16"/>
    <p:sldId id="322" r:id="rId17"/>
    <p:sldId id="323" r:id="rId18"/>
    <p:sldId id="324" r:id="rId19"/>
    <p:sldId id="326" r:id="rId20"/>
    <p:sldId id="327" r:id="rId21"/>
    <p:sldId id="328" r:id="rId22"/>
    <p:sldId id="329" r:id="rId23"/>
    <p:sldId id="330" r:id="rId24"/>
    <p:sldId id="331" r:id="rId2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772D3F-14E2-4470-9E6C-D00AAAAA8396}" v="21" dt="2023-11-28T08:21:36.7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6405"/>
  </p:normalViewPr>
  <p:slideViewPr>
    <p:cSldViewPr snapToGrid="0" snapToObjects="1">
      <p:cViewPr varScale="1">
        <p:scale>
          <a:sx n="104" d="100"/>
          <a:sy n="104" d="100"/>
        </p:scale>
        <p:origin x="792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13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9C8B7-3B31-964A-9D49-FBE3BDDEE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45E74AE-2D80-9F4C-84DC-6CA35177E6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C89F75-7E5E-5746-A8CC-1DDDC03C5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366D1B-95DA-3F4B-AA3A-794D7569E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5AB1EE-3221-5649-B8DE-43F80202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14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91DB02-8DD8-5A41-8100-F2CC2316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B853F7-C59D-E249-A785-FF7BF4D56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869C42-710A-124C-8D80-6B0CE062F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22E8A0-8B66-CC42-AB97-73F36ED3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B56AB0-AF57-AB4F-9D9F-3F5622C6E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80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29C5219-B9C4-5844-A550-04F1048DA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94145CA-A93A-7A41-9124-2CCE15E68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D833A2-D446-9B49-BFF7-B369848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BEF005-CBB9-F84E-B854-5F10D52F6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13F44B-4CEF-A04D-A412-F989E3DE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88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A8DB3-383E-134D-A3CF-20757FEAC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225746-E05C-8842-984E-020A79070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D52F73-92A7-7748-B1C8-C8C992F35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004D09-DC36-B040-BC50-50CA5981F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76F23D-6A2F-0F46-97A7-38557288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72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2D1290-7404-CB4A-AB48-2AF4CB60A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4E60624-BAF8-AD4D-95C6-5A848211C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174A19-1C48-EC43-BCC3-A3484706E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E33EFE-5459-8E4F-A374-380B10764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1FCF0B-B2FB-974B-9ED9-93F4FA117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61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A67D31-854B-6849-A1E1-4567309F0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1B0FED-D890-B946-A102-BB809C5FD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C932BBE-67E0-0B42-85B0-429C13AC5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D12A088-AB4C-3D4B-9D7B-690912061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F989B06-45BB-DD4D-A557-6BFC3C60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09941C-E231-DB49-9D6D-807393CE4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696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41A2DB-3782-0F41-96D5-5CBBACF37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FFE4B-7E54-5740-BD8D-F11145EAA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F86252D-DA9A-8142-B37E-3E75FDC04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BA77FA9-0010-0E43-BD29-A7ABB5DFDC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EBFE860-213E-424A-8BB4-5C10F9F72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A29E54D-5B54-C44B-A42A-5D72D39C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01A10B0-3754-5F4A-B204-4470C7FF5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0DBCBD0-584E-864D-AD34-7E30466F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56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E1296B-870F-F847-B6CE-008EFF8B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7731820-E6B6-6D4A-BB7C-2C37AF0C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FDBF8F4-C1CC-6343-85A8-C03EA85C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7E635DF-4B0A-8649-8D24-AD1E9DD4E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84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FEC44CD-6814-874B-9C91-B97CFA036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8C27A4E-71F2-2A4E-A32D-5DB46ADE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1F82663-7CE3-4D43-9D03-16DF9BF95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411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8ED675-DB48-0146-8E15-BE7BA1CA6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BEDDB9-1C64-BD4E-9B14-B345B0E9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685EE8-BCF9-9041-8F49-5B94F7D40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4CCFDB-78F8-C046-8851-95FD325D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1107B79-0D21-BA46-AC4E-83824F145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9D26BC-3507-C644-B06C-E43180336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079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68BC2-F04D-BC41-891D-5E44AAAF0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2E8EBA8-D056-9342-98FE-6204683F75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A80AFC6-338B-8248-BBFB-9BFA74293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93D4AAC-4BA9-3848-8D7B-B59CB6BD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3B4F2BE-C196-FB4B-B010-184BF98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0F31D51-06F1-1441-BE3F-A4005A1E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08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0B23861-FFD8-6A44-9C66-9031217D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8C520DC-DE96-E446-B0CE-59FD617D4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526E23-B9C7-0140-BF81-340034174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D3A1BD-D027-A942-9902-297E2DA5F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AE0824-A123-1248-996C-3DB48584B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25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s.nl/documenten/kwaliteitsbeoordeling-tweede-trimester-seo" TargetMode="External"/><Relationship Id="rId2" Type="http://schemas.openxmlformats.org/officeDocument/2006/relationships/hyperlink" Target="https://www.peridos.nl/wp-content/uploads/2022/05/Beschrijving-beeldbeoordeling-eerste-tweede-trimester-SEO-Echoscopist-V1.7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peridos.nl/seo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72135"/>
            <a:ext cx="9144000" cy="4183636"/>
          </a:xfrm>
        </p:spPr>
        <p:txBody>
          <a:bodyPr>
            <a:noAutofit/>
          </a:bodyPr>
          <a:lstStyle/>
          <a:p>
            <a:r>
              <a:rPr lang="nl-NL" sz="5400" dirty="0">
                <a:solidFill>
                  <a:schemeClr val="accent5">
                    <a:lumMod val="50000"/>
                  </a:schemeClr>
                </a:solidFill>
              </a:rPr>
              <a:t>Logboek</a:t>
            </a:r>
            <a:r>
              <a:rPr lang="nl-NL" sz="5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endParaRPr lang="nl-NL" sz="10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nl-NL" sz="6600" b="1" dirty="0">
                <a:solidFill>
                  <a:schemeClr val="accent5">
                    <a:lumMod val="50000"/>
                  </a:schemeClr>
                </a:solidFill>
              </a:rPr>
              <a:t>Tw</a:t>
            </a:r>
            <a:r>
              <a:rPr lang="nl-NL" sz="6600" b="1" dirty="0">
                <a:solidFill>
                  <a:srgbClr val="1F4E79"/>
                </a:solidFill>
              </a:rPr>
              <a:t>eed</a:t>
            </a:r>
            <a:r>
              <a:rPr lang="nl-NL" sz="6600" b="1" dirty="0">
                <a:solidFill>
                  <a:schemeClr val="accent5">
                    <a:lumMod val="50000"/>
                  </a:schemeClr>
                </a:solidFill>
              </a:rPr>
              <a:t>e trimester SEO </a:t>
            </a:r>
          </a:p>
          <a:p>
            <a:r>
              <a:rPr lang="nl-NL" sz="4800" b="1" dirty="0">
                <a:solidFill>
                  <a:schemeClr val="accent5">
                    <a:lumMod val="50000"/>
                  </a:schemeClr>
                </a:solidFill>
              </a:rPr>
              <a:t>- deellogboek hart -</a:t>
            </a:r>
          </a:p>
          <a:p>
            <a:pPr marL="571500" indent="-571500">
              <a:buFontTx/>
              <a:buChar char="-"/>
            </a:pPr>
            <a:endParaRPr lang="nl-NL" sz="10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nl-NL" sz="5400" dirty="0">
                <a:solidFill>
                  <a:schemeClr val="accent5">
                    <a:lumMod val="50000"/>
                  </a:schemeClr>
                </a:solidFill>
              </a:rPr>
              <a:t>beeldbeoordeling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4E526C4F-3DDF-47E9-A735-5F71C4058F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70CB9FE-11D1-EEF1-C581-D8D6538A4FB0}"/>
              </a:ext>
            </a:extLst>
          </p:cNvPr>
          <p:cNvSpPr txBox="1"/>
          <p:nvPr/>
        </p:nvSpPr>
        <p:spPr>
          <a:xfrm>
            <a:off x="257660" y="6311097"/>
            <a:ext cx="72211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>
                <a:solidFill>
                  <a:srgbClr val="1F4E79"/>
                </a:solidFill>
              </a:rPr>
              <a:t>Behorend bij Scoreformulier Beeldbeoordeling TTSEO deellogboek - Hart  v2.0 (vanaf 01-01-2024)</a:t>
            </a:r>
          </a:p>
        </p:txBody>
      </p:sp>
    </p:spTree>
    <p:extLst>
      <p:ext uri="{BB962C8B-B14F-4D97-AF65-F5344CB8AC3E}">
        <p14:creationId xmlns:p14="http://schemas.microsoft.com/office/powerpoint/2010/main" val="948464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1" y="1398494"/>
            <a:ext cx="9914965" cy="4989427"/>
          </a:xfrm>
        </p:spPr>
        <p:txBody>
          <a:bodyPr>
            <a:noAutofit/>
          </a:bodyPr>
          <a:lstStyle/>
          <a:p>
            <a:pPr algn="l"/>
            <a:r>
              <a:rPr lang="nl-NL" b="1" dirty="0">
                <a:solidFill>
                  <a:schemeClr val="accent5">
                    <a:lumMod val="50000"/>
                  </a:schemeClr>
                </a:solidFill>
              </a:rPr>
              <a:t>CASUS 2: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Cliënt-/patiëntnummer: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Datum Tweede Trimester SEO: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AT datum: 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Zwangerschapsduur: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Geboortedatum zwangere: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BMI: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Echoapparaat (type en serienummer of locatie):</a:t>
            </a:r>
          </a:p>
          <a:p>
            <a:pPr algn="l">
              <a:defRPr/>
            </a:pP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Let u erop dat herleidbare gegevens zichtbaar zijn op alle afbeeldingen, zoals client-/patiëntnummer, geboortedatum en datum en tijdstip echo-onderzoek. </a:t>
            </a: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Houd de titel van de dia zichtbaar.</a:t>
            </a:r>
          </a:p>
          <a:p>
            <a:pPr algn="l">
              <a:defRPr/>
            </a:pPr>
            <a:endParaRPr lang="nl-NL" altLang="nl-NL" sz="1800" dirty="0">
              <a:solidFill>
                <a:srgbClr val="FF0000"/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endParaRPr lang="nl-NL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CD4F91C-D0BD-6B43-B87B-C6EF91B5CA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952" y="5755340"/>
            <a:ext cx="2270387" cy="959485"/>
          </a:xfrm>
          <a:prstGeom prst="rect">
            <a:avLst/>
          </a:prstGeom>
        </p:spPr>
      </p:pic>
      <p:pic>
        <p:nvPicPr>
          <p:cNvPr id="5" name="Afbeelding 4" descr="Peridos">
            <a:extLst>
              <a:ext uri="{FF2B5EF4-FFF2-40B4-BE49-F238E27FC236}">
                <a16:creationId xmlns:a16="http://schemas.microsoft.com/office/drawing/2014/main" id="{EDF7B68A-B2FE-40FF-A2C1-F093DC48C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461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1282546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1975" y="1813853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Vierkamerbeeld 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F7FA145A-5C57-9517-AAD6-AA17966DB957}"/>
              </a:ext>
            </a:extLst>
          </p:cNvPr>
          <p:cNvSpPr txBox="1">
            <a:spLocks/>
          </p:cNvSpPr>
          <p:nvPr/>
        </p:nvSpPr>
        <p:spPr>
          <a:xfrm>
            <a:off x="361975" y="479850"/>
            <a:ext cx="2606765" cy="5187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2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2389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1282546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1975" y="1813853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Linker uitstroombaan 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F7FA145A-5C57-9517-AAD6-AA17966DB957}"/>
              </a:ext>
            </a:extLst>
          </p:cNvPr>
          <p:cNvSpPr txBox="1">
            <a:spLocks/>
          </p:cNvSpPr>
          <p:nvPr/>
        </p:nvSpPr>
        <p:spPr>
          <a:xfrm>
            <a:off x="361975" y="479850"/>
            <a:ext cx="2606765" cy="5187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2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4558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1282546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1975" y="1813853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Rechter uitstroombaan 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F7FA145A-5C57-9517-AAD6-AA17966DB957}"/>
              </a:ext>
            </a:extLst>
          </p:cNvPr>
          <p:cNvSpPr txBox="1">
            <a:spLocks/>
          </p:cNvSpPr>
          <p:nvPr/>
        </p:nvSpPr>
        <p:spPr>
          <a:xfrm>
            <a:off x="361975" y="479850"/>
            <a:ext cx="2606765" cy="5187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2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0514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1282546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F7FA145A-5C57-9517-AAD6-AA17966DB957}"/>
              </a:ext>
            </a:extLst>
          </p:cNvPr>
          <p:cNvSpPr txBox="1">
            <a:spLocks/>
          </p:cNvSpPr>
          <p:nvPr/>
        </p:nvSpPr>
        <p:spPr>
          <a:xfrm>
            <a:off x="361975" y="479850"/>
            <a:ext cx="2606765" cy="5187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2</a:t>
            </a:r>
            <a:endParaRPr lang="nl-NL" dirty="0">
              <a:latin typeface="+mn-lt"/>
            </a:endParaRPr>
          </a:p>
        </p:txBody>
      </p:sp>
      <p:sp>
        <p:nvSpPr>
          <p:cNvPr id="9" name="Ondertitel 2">
            <a:extLst>
              <a:ext uri="{FF2B5EF4-FFF2-40B4-BE49-F238E27FC236}">
                <a16:creationId xmlns:a16="http://schemas.microsoft.com/office/drawing/2014/main" id="{73104EA6-1EC3-4130-0419-FA2C381E1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1773283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3-vessel view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404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1282546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F7FA145A-5C57-9517-AAD6-AA17966DB957}"/>
              </a:ext>
            </a:extLst>
          </p:cNvPr>
          <p:cNvSpPr txBox="1">
            <a:spLocks/>
          </p:cNvSpPr>
          <p:nvPr/>
        </p:nvSpPr>
        <p:spPr>
          <a:xfrm>
            <a:off x="361975" y="479850"/>
            <a:ext cx="2606765" cy="5187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2</a:t>
            </a:r>
            <a:endParaRPr lang="nl-NL" dirty="0">
              <a:latin typeface="+mn-lt"/>
            </a:endParaRPr>
          </a:p>
        </p:txBody>
      </p:sp>
      <p:sp>
        <p:nvSpPr>
          <p:cNvPr id="9" name="Ondertitel 2">
            <a:extLst>
              <a:ext uri="{FF2B5EF4-FFF2-40B4-BE49-F238E27FC236}">
                <a16:creationId xmlns:a16="http://schemas.microsoft.com/office/drawing/2014/main" id="{73104EA6-1EC3-4130-0419-FA2C381E1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1773283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3-vessel-trachea view (V-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sign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308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1" y="1398494"/>
            <a:ext cx="9914965" cy="4989427"/>
          </a:xfrm>
        </p:spPr>
        <p:txBody>
          <a:bodyPr>
            <a:noAutofit/>
          </a:bodyPr>
          <a:lstStyle/>
          <a:p>
            <a:pPr algn="l"/>
            <a:r>
              <a:rPr lang="nl-NL" b="1" dirty="0">
                <a:solidFill>
                  <a:schemeClr val="accent5">
                    <a:lumMod val="50000"/>
                  </a:schemeClr>
                </a:solidFill>
              </a:rPr>
              <a:t>CASUS 3: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Cliënt-/patiëntnummer: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Datum Tweede Trimester SEO: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AT datum: 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Zwangerschapsduur: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Geboortedatum zwangere: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BMI: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Echoapparaat (type en serienummer of locatie):</a:t>
            </a:r>
          </a:p>
          <a:p>
            <a:pPr algn="l">
              <a:defRPr/>
            </a:pP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Let u erop dat herleidbare gegevens zichtbaar zijn op alle afbeeldingen, zoals client-/patiëntnummer, geboortedatum en datum en tijdstip echo-onderzoek. </a:t>
            </a: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Houd de titel van de dia zichtbaar.</a:t>
            </a:r>
          </a:p>
          <a:p>
            <a:pPr algn="l">
              <a:defRPr/>
            </a:pPr>
            <a:endParaRPr lang="nl-NL" altLang="nl-NL" sz="1800" dirty="0">
              <a:solidFill>
                <a:srgbClr val="FF0000"/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endParaRPr lang="nl-NL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CD4F91C-D0BD-6B43-B87B-C6EF91B5CA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952" y="5755340"/>
            <a:ext cx="2270387" cy="959485"/>
          </a:xfrm>
          <a:prstGeom prst="rect">
            <a:avLst/>
          </a:prstGeom>
        </p:spPr>
      </p:pic>
      <p:pic>
        <p:nvPicPr>
          <p:cNvPr id="5" name="Afbeelding 4" descr="Peridos">
            <a:extLst>
              <a:ext uri="{FF2B5EF4-FFF2-40B4-BE49-F238E27FC236}">
                <a16:creationId xmlns:a16="http://schemas.microsoft.com/office/drawing/2014/main" id="{EDF7B68A-B2FE-40FF-A2C1-F093DC48C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199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1282546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1975" y="1813853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Vierkamerbeeld 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F7FA145A-5C57-9517-AAD6-AA17966DB957}"/>
              </a:ext>
            </a:extLst>
          </p:cNvPr>
          <p:cNvSpPr txBox="1">
            <a:spLocks/>
          </p:cNvSpPr>
          <p:nvPr/>
        </p:nvSpPr>
        <p:spPr>
          <a:xfrm>
            <a:off x="361975" y="479850"/>
            <a:ext cx="2606765" cy="5187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3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7239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1282546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1975" y="1813853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Linker uitstroombaan 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F7FA145A-5C57-9517-AAD6-AA17966DB957}"/>
              </a:ext>
            </a:extLst>
          </p:cNvPr>
          <p:cNvSpPr txBox="1">
            <a:spLocks/>
          </p:cNvSpPr>
          <p:nvPr/>
        </p:nvSpPr>
        <p:spPr>
          <a:xfrm>
            <a:off x="361975" y="479850"/>
            <a:ext cx="2606765" cy="5187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3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0510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1282546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1975" y="1813853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Rechter uitstroombaan 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F7FA145A-5C57-9517-AAD6-AA17966DB957}"/>
              </a:ext>
            </a:extLst>
          </p:cNvPr>
          <p:cNvSpPr txBox="1">
            <a:spLocks/>
          </p:cNvSpPr>
          <p:nvPr/>
        </p:nvSpPr>
        <p:spPr>
          <a:xfrm>
            <a:off x="361975" y="479850"/>
            <a:ext cx="2606765" cy="5187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3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7500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1" y="863600"/>
            <a:ext cx="9914965" cy="5214471"/>
          </a:xfrm>
        </p:spPr>
        <p:txBody>
          <a:bodyPr>
            <a:noAutofit/>
          </a:bodyPr>
          <a:lstStyle/>
          <a:p>
            <a:pPr algn="l"/>
            <a:r>
              <a:rPr lang="nl-NL" b="1" dirty="0">
                <a:solidFill>
                  <a:schemeClr val="accent5">
                    <a:lumMod val="50000"/>
                  </a:schemeClr>
                </a:solidFill>
              </a:rPr>
              <a:t>Procedure:</a:t>
            </a:r>
          </a:p>
          <a:p>
            <a:pPr algn="l"/>
            <a:endParaRPr lang="nl-NL" sz="12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Per echoscopist worden 5 recente Tweede trimester SEO’s geselecteerd door het Regionaal Centrum. Deze zijn te vinden in Peridos.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U kiest zelf de 3 beste casus die u in wilt sturen voor de beoordeling.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De echobeelden dient u </a:t>
            </a:r>
            <a:r>
              <a:rPr lang="nl-NL" altLang="nl-NL" sz="1800" u="sng" dirty="0">
                <a:solidFill>
                  <a:schemeClr val="accent5">
                    <a:lumMod val="50000"/>
                  </a:schemeClr>
                </a:solidFill>
              </a:rPr>
              <a:t>per casus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aan te leveren in een PowerPointpresentatie volgens dit format.    Iedere dia heeft een titel zodat u weet welk beeld moet worden toegevoegd.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sz="1800" dirty="0">
                <a:solidFill>
                  <a:schemeClr val="accent5">
                    <a:lumMod val="50000"/>
                  </a:schemeClr>
                </a:solidFill>
              </a:rPr>
              <a:t> Een tweede aanvullende afbeelding moet op een zelf aan te maken aparte dia geplakt worden, zodat er niet meer dan een plaatje op een dia komt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Een handleiding voor het versturen van dit logboek kunt u vinden op: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  <a:hlinkClick r:id="rId2"/>
              </a:rPr>
              <a:t>Peridos.nl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De beeldbeoordeling zal plaatsvinden volgens de RIVM-CvB-richtlijn: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  <a:hlinkClick r:id="rId3"/>
              </a:rPr>
              <a:t>PNS.nl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Het scoreformulier vindt u op: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  <a:hlinkClick r:id="rId4"/>
              </a:rPr>
              <a:t>Peridos.nl 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Bij vragen of problemen kunt u contact opnemen met uw Regionaal Centrum. </a:t>
            </a:r>
            <a:endParaRPr lang="en-US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endParaRPr lang="en-US" altLang="nl-NL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23BBEFB3-0039-42EA-9D31-E7CEB95B73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7987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1282546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F7FA145A-5C57-9517-AAD6-AA17966DB957}"/>
              </a:ext>
            </a:extLst>
          </p:cNvPr>
          <p:cNvSpPr txBox="1">
            <a:spLocks/>
          </p:cNvSpPr>
          <p:nvPr/>
        </p:nvSpPr>
        <p:spPr>
          <a:xfrm>
            <a:off x="361975" y="479850"/>
            <a:ext cx="2606765" cy="5187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4</a:t>
            </a:r>
            <a:endParaRPr lang="nl-NL" dirty="0">
              <a:latin typeface="+mn-lt"/>
            </a:endParaRPr>
          </a:p>
        </p:txBody>
      </p:sp>
      <p:sp>
        <p:nvSpPr>
          <p:cNvPr id="9" name="Ondertitel 2">
            <a:extLst>
              <a:ext uri="{FF2B5EF4-FFF2-40B4-BE49-F238E27FC236}">
                <a16:creationId xmlns:a16="http://schemas.microsoft.com/office/drawing/2014/main" id="{73104EA6-1EC3-4130-0419-FA2C381E1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1773283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3-vessel view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260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1282546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F7FA145A-5C57-9517-AAD6-AA17966DB957}"/>
              </a:ext>
            </a:extLst>
          </p:cNvPr>
          <p:cNvSpPr txBox="1">
            <a:spLocks/>
          </p:cNvSpPr>
          <p:nvPr/>
        </p:nvSpPr>
        <p:spPr>
          <a:xfrm>
            <a:off x="361975" y="479850"/>
            <a:ext cx="2606765" cy="5187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3</a:t>
            </a:r>
            <a:endParaRPr lang="nl-NL" dirty="0">
              <a:latin typeface="+mn-lt"/>
            </a:endParaRPr>
          </a:p>
        </p:txBody>
      </p:sp>
      <p:sp>
        <p:nvSpPr>
          <p:cNvPr id="9" name="Ondertitel 2">
            <a:extLst>
              <a:ext uri="{FF2B5EF4-FFF2-40B4-BE49-F238E27FC236}">
                <a16:creationId xmlns:a16="http://schemas.microsoft.com/office/drawing/2014/main" id="{73104EA6-1EC3-4130-0419-FA2C381E1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1773283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3-vessel-trachea view (V-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sign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220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12894"/>
            <a:ext cx="9144000" cy="2944906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Naam </a:t>
            </a:r>
            <a:r>
              <a:rPr lang="nl-NL" sz="2000" dirty="0" err="1">
                <a:solidFill>
                  <a:schemeClr val="accent5">
                    <a:lumMod val="50000"/>
                  </a:schemeClr>
                </a:solidFill>
              </a:rPr>
              <a:t>echoscopist</a:t>
            </a: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AGB-code: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Email: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Zorginstelling(en) waar u Tweede Trimester SEO’s verricht:</a:t>
            </a:r>
          </a:p>
          <a:p>
            <a:pPr algn="l"/>
            <a:endParaRPr lang="nl-NL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Afbeelding 4" descr="Peridos">
            <a:extLst>
              <a:ext uri="{FF2B5EF4-FFF2-40B4-BE49-F238E27FC236}">
                <a16:creationId xmlns:a16="http://schemas.microsoft.com/office/drawing/2014/main" id="{402DC123-C41A-43BB-B114-88DD32938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606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1" y="1398494"/>
            <a:ext cx="9914965" cy="4989427"/>
          </a:xfrm>
        </p:spPr>
        <p:txBody>
          <a:bodyPr>
            <a:noAutofit/>
          </a:bodyPr>
          <a:lstStyle/>
          <a:p>
            <a:pPr algn="l"/>
            <a:r>
              <a:rPr lang="nl-NL" b="1" dirty="0">
                <a:solidFill>
                  <a:schemeClr val="accent5">
                    <a:lumMod val="50000"/>
                  </a:schemeClr>
                </a:solidFill>
              </a:rPr>
              <a:t>CASUS 1: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Cliënt-/patiëntnummer: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Datum Tweede Trimester SEO: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AT datum: 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Zwangerschapsduur: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Geboortedatum zwangere: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BMI: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Echoapparaat (type en serienummer of locatie):</a:t>
            </a:r>
          </a:p>
          <a:p>
            <a:pPr algn="l">
              <a:defRPr/>
            </a:pP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Let u erop dat herleidbare gegevens zichtbaar zijn op alle afbeeldingen, zoals client-/patiëntnummer, geboortedatum cliënt en datum en tijdstip echo-onderzoek. </a:t>
            </a: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Houd de titel van de dia zichtbaar.</a:t>
            </a:r>
          </a:p>
          <a:p>
            <a:pPr algn="l">
              <a:defRPr/>
            </a:pPr>
            <a:endParaRPr lang="nl-NL" altLang="nl-NL" sz="1800" dirty="0">
              <a:solidFill>
                <a:srgbClr val="FF0000"/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endParaRPr lang="nl-NL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CD4F91C-D0BD-6B43-B87B-C6EF91B5CA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952" y="5755340"/>
            <a:ext cx="2270387" cy="959485"/>
          </a:xfrm>
          <a:prstGeom prst="rect">
            <a:avLst/>
          </a:prstGeom>
        </p:spPr>
      </p:pic>
      <p:pic>
        <p:nvPicPr>
          <p:cNvPr id="5" name="Afbeelding 4" descr="Peridos">
            <a:extLst>
              <a:ext uri="{FF2B5EF4-FFF2-40B4-BE49-F238E27FC236}">
                <a16:creationId xmlns:a16="http://schemas.microsoft.com/office/drawing/2014/main" id="{EDF7B68A-B2FE-40FF-A2C1-F093DC48C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488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1282546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1975" y="1813853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Vierkamerbeeld 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F7FA145A-5C57-9517-AAD6-AA17966DB957}"/>
              </a:ext>
            </a:extLst>
          </p:cNvPr>
          <p:cNvSpPr txBox="1">
            <a:spLocks/>
          </p:cNvSpPr>
          <p:nvPr/>
        </p:nvSpPr>
        <p:spPr>
          <a:xfrm>
            <a:off x="361975" y="479850"/>
            <a:ext cx="2606765" cy="5187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1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6575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1282546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1975" y="1813853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Linker uitstroombaan 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F7FA145A-5C57-9517-AAD6-AA17966DB957}"/>
              </a:ext>
            </a:extLst>
          </p:cNvPr>
          <p:cNvSpPr txBox="1">
            <a:spLocks/>
          </p:cNvSpPr>
          <p:nvPr/>
        </p:nvSpPr>
        <p:spPr>
          <a:xfrm>
            <a:off x="361975" y="479850"/>
            <a:ext cx="2606765" cy="5187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1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2302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1282546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1975" y="1813853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Rechter uitstroombaan 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F7FA145A-5C57-9517-AAD6-AA17966DB957}"/>
              </a:ext>
            </a:extLst>
          </p:cNvPr>
          <p:cNvSpPr txBox="1">
            <a:spLocks/>
          </p:cNvSpPr>
          <p:nvPr/>
        </p:nvSpPr>
        <p:spPr>
          <a:xfrm>
            <a:off x="361975" y="479850"/>
            <a:ext cx="2606765" cy="5187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1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1874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1282546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F7FA145A-5C57-9517-AAD6-AA17966DB957}"/>
              </a:ext>
            </a:extLst>
          </p:cNvPr>
          <p:cNvSpPr txBox="1">
            <a:spLocks/>
          </p:cNvSpPr>
          <p:nvPr/>
        </p:nvSpPr>
        <p:spPr>
          <a:xfrm>
            <a:off x="361975" y="479850"/>
            <a:ext cx="2606765" cy="5187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1</a:t>
            </a:r>
            <a:endParaRPr lang="nl-NL" dirty="0">
              <a:latin typeface="+mn-lt"/>
            </a:endParaRPr>
          </a:p>
        </p:txBody>
      </p:sp>
      <p:sp>
        <p:nvSpPr>
          <p:cNvPr id="9" name="Ondertitel 2">
            <a:extLst>
              <a:ext uri="{FF2B5EF4-FFF2-40B4-BE49-F238E27FC236}">
                <a16:creationId xmlns:a16="http://schemas.microsoft.com/office/drawing/2014/main" id="{73104EA6-1EC3-4130-0419-FA2C381E1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1773283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3-vessel view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083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1282546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F7FA145A-5C57-9517-AAD6-AA17966DB957}"/>
              </a:ext>
            </a:extLst>
          </p:cNvPr>
          <p:cNvSpPr txBox="1">
            <a:spLocks/>
          </p:cNvSpPr>
          <p:nvPr/>
        </p:nvSpPr>
        <p:spPr>
          <a:xfrm>
            <a:off x="361975" y="479850"/>
            <a:ext cx="2606765" cy="5187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CASUS 1</a:t>
            </a:r>
            <a:endParaRPr lang="nl-NL" dirty="0">
              <a:latin typeface="+mn-lt"/>
            </a:endParaRPr>
          </a:p>
        </p:txBody>
      </p:sp>
      <p:sp>
        <p:nvSpPr>
          <p:cNvPr id="9" name="Ondertitel 2">
            <a:extLst>
              <a:ext uri="{FF2B5EF4-FFF2-40B4-BE49-F238E27FC236}">
                <a16:creationId xmlns:a16="http://schemas.microsoft.com/office/drawing/2014/main" id="{73104EA6-1EC3-4130-0419-FA2C381E1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1773283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3-vessel-trachea view (V-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sign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2509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7d83a7-c741-4262-9b88-9a8c79b2aedd">
      <Terms xmlns="http://schemas.microsoft.com/office/infopath/2007/PartnerControls"/>
    </lcf76f155ced4ddcb4097134ff3c332f>
    <TaxCatchAll xmlns="74e4bf32-f14f-47be-a417-409b8177834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C0FF1A4C99964295C33C0D7A744CF6" ma:contentTypeVersion="18" ma:contentTypeDescription="Een nieuw document maken." ma:contentTypeScope="" ma:versionID="75286227c1e356c8abcf8134dc53ed8b">
  <xsd:schema xmlns:xsd="http://www.w3.org/2001/XMLSchema" xmlns:xs="http://www.w3.org/2001/XMLSchema" xmlns:p="http://schemas.microsoft.com/office/2006/metadata/properties" xmlns:ns2="8b7d83a7-c741-4262-9b88-9a8c79b2aedd" xmlns:ns3="74e4bf32-f14f-47be-a417-409b8177834f" targetNamespace="http://schemas.microsoft.com/office/2006/metadata/properties" ma:root="true" ma:fieldsID="0c1d9b35ab0d615867070b26b2cfe33e" ns2:_="" ns3:_="">
    <xsd:import namespace="8b7d83a7-c741-4262-9b88-9a8c79b2aedd"/>
    <xsd:import namespace="74e4bf32-f14f-47be-a417-409b817783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7d83a7-c741-4262-9b88-9a8c79b2ae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3ffdf876-6a00-464e-b230-cb0d4a0b31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e4bf32-f14f-47be-a417-409b8177834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48d73c5-c67f-446b-b20c-137374bc9196}" ma:internalName="TaxCatchAll" ma:showField="CatchAllData" ma:web="74e4bf32-f14f-47be-a417-409b817783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78D54-1B44-465D-81E2-D28242E84BC8}">
  <ds:schemaRefs>
    <ds:schemaRef ds:uri="http://schemas.microsoft.com/office/2006/metadata/properties"/>
    <ds:schemaRef ds:uri="http://schemas.microsoft.com/office/infopath/2007/PartnerControls"/>
    <ds:schemaRef ds:uri="8b7d83a7-c741-4262-9b88-9a8c79b2aedd"/>
    <ds:schemaRef ds:uri="74e4bf32-f14f-47be-a417-409b8177834f"/>
  </ds:schemaRefs>
</ds:datastoreItem>
</file>

<file path=customXml/itemProps2.xml><?xml version="1.0" encoding="utf-8"?>
<ds:datastoreItem xmlns:ds="http://schemas.openxmlformats.org/officeDocument/2006/customXml" ds:itemID="{544ABE8F-A329-4B00-BC08-31B9ECDE1DB6}"/>
</file>

<file path=customXml/itemProps3.xml><?xml version="1.0" encoding="utf-8"?>
<ds:datastoreItem xmlns:ds="http://schemas.openxmlformats.org/officeDocument/2006/customXml" ds:itemID="{EBAAAE77-88D7-4342-A542-E6BBFD3C68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497</Words>
  <Application>Microsoft Office PowerPoint</Application>
  <PresentationFormat>Breedbeeld</PresentationFormat>
  <Paragraphs>129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Hart:</vt:lpstr>
      <vt:lpstr>Hart:</vt:lpstr>
      <vt:lpstr>Hart:</vt:lpstr>
      <vt:lpstr>Hart:</vt:lpstr>
      <vt:lpstr>Hart:</vt:lpstr>
      <vt:lpstr>PowerPoint-presentatie</vt:lpstr>
      <vt:lpstr>Hart:</vt:lpstr>
      <vt:lpstr>Hart:</vt:lpstr>
      <vt:lpstr>Hart:</vt:lpstr>
      <vt:lpstr>Hart:</vt:lpstr>
      <vt:lpstr>Hart:</vt:lpstr>
      <vt:lpstr>PowerPoint-presentatie</vt:lpstr>
      <vt:lpstr>Hart:</vt:lpstr>
      <vt:lpstr>Hart:</vt:lpstr>
      <vt:lpstr>Hart:</vt:lpstr>
      <vt:lpstr>Hart:</vt:lpstr>
      <vt:lpstr>Hart: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&lt;Voeg hier het logo van het RC toe&gt;</dc:title>
  <dc:creator>V Verf</dc:creator>
  <cp:lastModifiedBy>Hartman - Drost, A.N. (Angelique)</cp:lastModifiedBy>
  <cp:revision>87</cp:revision>
  <dcterms:created xsi:type="dcterms:W3CDTF">2021-04-08T10:45:29Z</dcterms:created>
  <dcterms:modified xsi:type="dcterms:W3CDTF">2025-02-03T09:54:41Z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0x01010099C0FF1A4C99964295C33C0D7A744CF6</vt:lpwstr>
  </property>
</Properties>
</file>