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9" r:id="rId6"/>
    <p:sldId id="277" r:id="rId7"/>
    <p:sldId id="278" r:id="rId8"/>
    <p:sldId id="279" r:id="rId9"/>
    <p:sldId id="260" r:id="rId10"/>
    <p:sldId id="281" r:id="rId11"/>
    <p:sldId id="282" r:id="rId12"/>
    <p:sldId id="284" r:id="rId13"/>
    <p:sldId id="286" r:id="rId14"/>
    <p:sldId id="287" r:id="rId15"/>
    <p:sldId id="288" r:id="rId16"/>
    <p:sldId id="289" r:id="rId17"/>
    <p:sldId id="261" r:id="rId18"/>
    <p:sldId id="290" r:id="rId19"/>
    <p:sldId id="291" r:id="rId20"/>
    <p:sldId id="292" r:id="rId21"/>
    <p:sldId id="293" r:id="rId22"/>
    <p:sldId id="294" r:id="rId23"/>
    <p:sldId id="295" r:id="rId24"/>
    <p:sldId id="296" r:id="rId2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A9DF80-0055-4212-A85E-0BBB9F5F1E94}" v="1" dt="2024-10-24T13:09:13.2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53" autoAdjust="0"/>
    <p:restoredTop sz="96405"/>
  </p:normalViewPr>
  <p:slideViewPr>
    <p:cSldViewPr snapToGrid="0" snapToObjects="1">
      <p:cViewPr varScale="1">
        <p:scale>
          <a:sx n="104" d="100"/>
          <a:sy n="104" d="100"/>
        </p:scale>
        <p:origin x="792" y="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113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99C8B7-3B31-964A-9D49-FBE3BDDEE6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45E74AE-2D80-9F4C-84DC-6CA35177E6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0C89F75-7E5E-5746-A8CC-1DDDC03C5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D366D1B-95DA-3F4B-AA3A-794D7569E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15AB1EE-3221-5649-B8DE-43F802026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6146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91DB02-8DD8-5A41-8100-F2CC2316C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0B853F7-C59D-E249-A785-FF7BF4D563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869C42-710A-124C-8D80-6B0CE062F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322E8A0-8B66-CC42-AB97-73F36ED30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4B56AB0-AF57-AB4F-9D9F-3F5622C6E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480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29C5219-B9C4-5844-A550-04F1048DA3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94145CA-A93A-7A41-9124-2CCE15E68A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7D833A2-D446-9B49-BFF7-B3698489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9BEF005-CBB9-F84E-B854-5F10D52F6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213F44B-4CEF-A04D-A412-F989E3DE9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288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2A8DB3-383E-134D-A3CF-20757FEAC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225746-E05C-8842-984E-020A79070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4D52F73-92A7-7748-B1C8-C8C992F35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2004D09-DC36-B040-BC50-50CA5981F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E76F23D-6A2F-0F46-97A7-385572884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8728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2D1290-7404-CB4A-AB48-2AF4CB60A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4E60624-BAF8-AD4D-95C6-5A848211CD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1174A19-1C48-EC43-BCC3-A3484706E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CE33EFE-5459-8E4F-A374-380B10764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1FCF0B-B2FB-974B-9ED9-93F4FA117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615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A67D31-854B-6849-A1E1-4567309F0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E1B0FED-D890-B946-A102-BB809C5FD7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C932BBE-67E0-0B42-85B0-429C13AC51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D12A088-AB4C-3D4B-9D7B-690912061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F989B06-45BB-DD4D-A557-6BFC3C606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109941C-E231-DB49-9D6D-807393CE4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6964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41A2DB-3782-0F41-96D5-5CBBACF37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FFE4B-7E54-5740-BD8D-F11145EAAB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F86252D-DA9A-8142-B37E-3E75FDC04C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BA77FA9-0010-0E43-BD29-A7ABB5DFDC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EBFE860-213E-424A-8BB4-5C10F9F72B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A29E54D-5B54-C44B-A42A-5D72D39C2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01A10B0-3754-5F4A-B204-4470C7FF5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0DBCBD0-584E-864D-AD34-7E30466F8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561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E1296B-870F-F847-B6CE-008EFF8BB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7731820-E6B6-6D4A-BB7C-2C37AF0C4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FDBF8F4-C1CC-6343-85A8-C03EA85C4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7E635DF-4B0A-8649-8D24-AD1E9DD4E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7843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FEC44CD-6814-874B-9C91-B97CFA036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38C27A4E-71F2-2A4E-A32D-5DB46ADEE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1F82663-7CE3-4D43-9D03-16DF9BF95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4116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8ED675-DB48-0146-8E15-BE7BA1CA6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7BEDDB9-1C64-BD4E-9B14-B345B0E99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E685EE8-BCF9-9041-8F49-5B94F7D40F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A4CCFDB-78F8-C046-8851-95FD325D0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1107B79-0D21-BA46-AC4E-83824F145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49D26BC-3507-C644-B06C-E43180336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0790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068BC2-F04D-BC41-891D-5E44AAAF0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2E8EBA8-D056-9342-98FE-6204683F75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A80AFC6-338B-8248-BBFB-9BFA74293D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93D4AAC-4BA9-3848-8D7B-B59CB6BD6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3B4F2BE-C196-FB4B-B010-184BF98E4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0F31D51-06F1-1441-BE3F-A4005A1E2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3085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0B23861-FFD8-6A44-9C66-9031217D0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8C520DC-DE96-E446-B0CE-59FD617D41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9526E23-B9C7-0140-BF81-340034174C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BD3A1BD-D027-A942-9902-297E2DA5FC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3AE0824-A123-1248-996C-3DB48584B1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025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ns.nl/documenten/kwaliteitsbeoordeling-eerste-trimester-seo" TargetMode="External"/><Relationship Id="rId2" Type="http://schemas.openxmlformats.org/officeDocument/2006/relationships/hyperlink" Target="https://www.peridos.nl/eerste-trimester-seo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peridos.nl/seo/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72235"/>
            <a:ext cx="9144000" cy="3285565"/>
          </a:xfrm>
        </p:spPr>
        <p:txBody>
          <a:bodyPr>
            <a:noAutofit/>
          </a:bodyPr>
          <a:lstStyle/>
          <a:p>
            <a:r>
              <a:rPr lang="nl-NL" sz="5400" dirty="0">
                <a:solidFill>
                  <a:schemeClr val="accent5">
                    <a:lumMod val="50000"/>
                  </a:schemeClr>
                </a:solidFill>
              </a:rPr>
              <a:t>Logboek</a:t>
            </a:r>
            <a:r>
              <a:rPr lang="nl-NL" sz="54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r>
              <a:rPr lang="nl-NL" sz="6600" b="1" dirty="0">
                <a:solidFill>
                  <a:schemeClr val="accent5">
                    <a:lumMod val="50000"/>
                  </a:schemeClr>
                </a:solidFill>
              </a:rPr>
              <a:t>Eerste trimester SEO </a:t>
            </a:r>
          </a:p>
          <a:p>
            <a:r>
              <a:rPr lang="nl-NL" sz="5400" dirty="0">
                <a:solidFill>
                  <a:schemeClr val="accent5">
                    <a:lumMod val="50000"/>
                  </a:schemeClr>
                </a:solidFill>
              </a:rPr>
              <a:t>beeldbeoordeling</a:t>
            </a: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4E526C4F-3DDF-47E9-A735-5F71C4058F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899" y="5891547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BBFB62AF-E4AE-4FEE-979D-C4E0A554B040}"/>
              </a:ext>
            </a:extLst>
          </p:cNvPr>
          <p:cNvSpPr txBox="1"/>
          <p:nvPr/>
        </p:nvSpPr>
        <p:spPr>
          <a:xfrm>
            <a:off x="7093524" y="4515415"/>
            <a:ext cx="1231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accent5">
                    <a:lumMod val="50000"/>
                  </a:schemeClr>
                </a:solidFill>
              </a:rPr>
              <a:t>v.1.5 21-10-2024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43E9F73B-3150-8B14-AF1E-23D5F775017A}"/>
              </a:ext>
            </a:extLst>
          </p:cNvPr>
          <p:cNvSpPr txBox="1"/>
          <p:nvPr/>
        </p:nvSpPr>
        <p:spPr>
          <a:xfrm>
            <a:off x="262217" y="6293224"/>
            <a:ext cx="6360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800" i="1" dirty="0">
                <a:solidFill>
                  <a:srgbClr val="1F4E79"/>
                </a:solidFill>
              </a:rPr>
              <a:t>Behorend bij scoreformulier beeldbeoordeling ETSEO v2.1</a:t>
            </a:r>
          </a:p>
        </p:txBody>
      </p:sp>
    </p:spTree>
    <p:extLst>
      <p:ext uri="{BB962C8B-B14F-4D97-AF65-F5344CB8AC3E}">
        <p14:creationId xmlns:p14="http://schemas.microsoft.com/office/powerpoint/2010/main" val="9484646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Hart: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pPr algn="l"/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Symmetrische doorsnede</a:t>
            </a:r>
          </a:p>
          <a:p>
            <a:pPr algn="l"/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Separate vulling ventrikels met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color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Doppler</a:t>
            </a: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94807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Abdomen: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606765" cy="3311434"/>
          </a:xfrm>
        </p:spPr>
        <p:txBody>
          <a:bodyPr>
            <a:noAutofit/>
          </a:bodyPr>
          <a:lstStyle/>
          <a:p>
            <a:pPr algn="l"/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Transversale doorsnede </a:t>
            </a:r>
          </a:p>
          <a:p>
            <a:pPr algn="l"/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Buikwand en navelstrenginsertie</a:t>
            </a: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2030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Abdomen: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pPr algn="l"/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Maagvulling</a:t>
            </a:r>
          </a:p>
          <a:p>
            <a:pPr algn="l"/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(moet in doorsnede AC)</a:t>
            </a: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880453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Abdomen: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pPr algn="l"/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Midsagittale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doorsnede</a:t>
            </a:r>
          </a:p>
          <a:p>
            <a:pPr algn="l"/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Blaasvulling</a:t>
            </a: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9090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F53A0F-96ED-4DA2-B54E-1A8719030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170" y="444137"/>
            <a:ext cx="2661058" cy="1158058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Bovenste extremiteiten:	</a:t>
            </a:r>
            <a:endParaRPr lang="nl-NL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2170" y="1615258"/>
            <a:ext cx="2556555" cy="1430383"/>
          </a:xfrm>
        </p:spPr>
        <p:txBody>
          <a:bodyPr>
            <a:noAutofit/>
          </a:bodyPr>
          <a:lstStyle/>
          <a:p>
            <a:pPr algn="l"/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Arm &amp; hand rechts</a:t>
            </a: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F5CB42E2-4DD8-4EDD-935E-0F4E45C1D1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2C9187A3-9364-46D0-B2CE-DA66717723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0158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F53A0F-96ED-4DA2-B54E-1A8719030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170" y="444137"/>
            <a:ext cx="2661058" cy="1158058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Bovenste extremiteiten:	</a:t>
            </a:r>
            <a:endParaRPr lang="nl-NL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2170" y="1615258"/>
            <a:ext cx="2556555" cy="1430383"/>
          </a:xfrm>
        </p:spPr>
        <p:txBody>
          <a:bodyPr>
            <a:noAutofit/>
          </a:bodyPr>
          <a:lstStyle/>
          <a:p>
            <a:pPr algn="l"/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Arm &amp; hand links</a:t>
            </a: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F5CB42E2-4DD8-4EDD-935E-0F4E45C1D1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17B696F3-83E1-4531-AFBD-89ADAE325F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34856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F53A0F-96ED-4DA2-B54E-1A8719030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170" y="444137"/>
            <a:ext cx="2661058" cy="1158058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Onderste extremiteiten:	</a:t>
            </a:r>
            <a:endParaRPr lang="nl-NL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2170" y="1615258"/>
            <a:ext cx="2556555" cy="1430383"/>
          </a:xfrm>
        </p:spPr>
        <p:txBody>
          <a:bodyPr>
            <a:noAutofit/>
          </a:bodyPr>
          <a:lstStyle/>
          <a:p>
            <a:pPr algn="l"/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Been &amp; voet rechts</a:t>
            </a: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F5CB42E2-4DD8-4EDD-935E-0F4E45C1D1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E1B5B0B2-7E17-4238-BAEC-A42825FEF1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88773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F53A0F-96ED-4DA2-B54E-1A8719030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170" y="444137"/>
            <a:ext cx="2661058" cy="1158058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Onderste  extremiteiten:	</a:t>
            </a:r>
            <a:endParaRPr lang="nl-NL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2170" y="1615258"/>
            <a:ext cx="2556555" cy="1430383"/>
          </a:xfrm>
        </p:spPr>
        <p:txBody>
          <a:bodyPr>
            <a:noAutofit/>
          </a:bodyPr>
          <a:lstStyle/>
          <a:p>
            <a:pPr algn="l"/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Been &amp; voet links</a:t>
            </a: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F5CB42E2-4DD8-4EDD-935E-0F4E45C1D1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F9709A1F-008B-4B48-9C43-2D68253B14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67303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Biometrie: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pPr algn="l"/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Midsagittale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doorsnede</a:t>
            </a:r>
          </a:p>
          <a:p>
            <a:pPr algn="l"/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Crown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rump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length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(CRL)</a:t>
            </a: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19988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Biometrie: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pPr algn="l"/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Head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circumference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(HC)</a:t>
            </a: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3084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3341" y="863600"/>
            <a:ext cx="9914965" cy="5214471"/>
          </a:xfrm>
        </p:spPr>
        <p:txBody>
          <a:bodyPr>
            <a:noAutofit/>
          </a:bodyPr>
          <a:lstStyle/>
          <a:p>
            <a:pPr algn="l"/>
            <a:r>
              <a:rPr lang="nl-NL" b="1" dirty="0">
                <a:solidFill>
                  <a:schemeClr val="accent5">
                    <a:lumMod val="50000"/>
                  </a:schemeClr>
                </a:solidFill>
              </a:rPr>
              <a:t>Procedure:</a:t>
            </a:r>
          </a:p>
          <a:p>
            <a:pPr algn="l"/>
            <a:endParaRPr lang="nl-NL" sz="1200" b="1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Per echoscopist worden 5 recente eerste trimester SEO’s geselecteerd door het Regionale Centrum. Deze zijn te vinden in Peridos.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U kiest zelf de 3 beste casus die u in wilt sturen voor de beoordeling.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De echobeelden dient u </a:t>
            </a:r>
            <a:r>
              <a:rPr lang="nl-NL" altLang="nl-NL" sz="1800" u="sng" dirty="0">
                <a:solidFill>
                  <a:schemeClr val="accent5">
                    <a:lumMod val="50000"/>
                  </a:schemeClr>
                </a:solidFill>
              </a:rPr>
              <a:t>per casus</a:t>
            </a: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aan te leveren in een </a:t>
            </a:r>
            <a:r>
              <a:rPr lang="nl-NL" altLang="nl-NL" sz="1800" dirty="0" err="1">
                <a:solidFill>
                  <a:schemeClr val="accent5">
                    <a:lumMod val="50000"/>
                  </a:schemeClr>
                </a:solidFill>
              </a:rPr>
              <a:t>PowerPoint-presentatie</a:t>
            </a: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volgens dit format.    Iedere dia heeft een titel zodat u weet welk beeld moet worden toegevoegd. 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sz="1800" dirty="0">
                <a:solidFill>
                  <a:schemeClr val="accent5">
                    <a:lumMod val="50000"/>
                  </a:schemeClr>
                </a:solidFill>
              </a:rPr>
              <a:t> Een tweede aanvullende afbeelding, mits complementair toegestaan, moet op een zelf aan te maken aparte dia geplakt worden, zodat er niet meer dan een plaatje op een dia komt.</a:t>
            </a:r>
            <a:endParaRPr lang="nl-NL" altLang="nl-NL" sz="180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Een handleiding voor het beveiligd versturen van dit logboek kunt u vinden op: </a:t>
            </a: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  <a:hlinkClick r:id="rId2"/>
              </a:rPr>
              <a:t>https://www.peridos.nl/eerste-trimester-seo/</a:t>
            </a: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(onder kopje: Kwaliteitseisen en kwaliteitsbeoordeling).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De beeldbeoordeling zal plaatsvinden volgens de RIVM-CvB-richtlijn:</a:t>
            </a:r>
            <a:b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nl-NL" sz="1800" u="sng" dirty="0">
                <a:solidFill>
                  <a:srgbClr val="0563C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https://www.pns.nl/documenten/kwaliteitsbeoordeling-eerste-trimester-seo</a:t>
            </a:r>
            <a:r>
              <a:rPr lang="nl-NL" sz="1800" u="sng" dirty="0">
                <a:solidFill>
                  <a:schemeClr val="accent5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endParaRPr lang="nl-NL" sz="1800" u="sng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Het scoreformulier vindt u op: </a:t>
            </a: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  <a:hlinkClick r:id="rId4"/>
              </a:rPr>
              <a:t>https://www.peridos.nl/seo/</a:t>
            </a: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(onder kopje: Kwaliteitseisen en kwaliteitsbeoordeling).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Bij vragen of problemen kunt u contact opnemen met uw Regionaal centrum. </a:t>
            </a:r>
            <a:endParaRPr lang="en-US" altLang="nl-NL" sz="180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defRPr/>
            </a:pPr>
            <a:endParaRPr lang="en-US" altLang="nl-NL" sz="18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23BBEFB3-0039-42EA-9D31-E7CEB95B733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899" y="5891547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79870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Biometrie: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pPr algn="l"/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Abdominal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circumference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(AC)</a:t>
            </a: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9138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Biometrie: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pPr algn="l"/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Femur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length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(FL)</a:t>
            </a: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86707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12894"/>
            <a:ext cx="9144000" cy="2944906"/>
          </a:xfrm>
        </p:spPr>
        <p:txBody>
          <a:bodyPr>
            <a:noAutofit/>
          </a:bodyPr>
          <a:lstStyle/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accent5">
                    <a:lumMod val="50000"/>
                  </a:schemeClr>
                </a:solidFill>
              </a:rPr>
              <a:t>Naam </a:t>
            </a:r>
            <a:r>
              <a:rPr lang="nl-NL" sz="2000" dirty="0" err="1">
                <a:solidFill>
                  <a:schemeClr val="accent5">
                    <a:lumMod val="50000"/>
                  </a:schemeClr>
                </a:solidFill>
              </a:rPr>
              <a:t>echoscopist</a:t>
            </a:r>
            <a:r>
              <a:rPr lang="nl-NL" sz="2000" dirty="0">
                <a:solidFill>
                  <a:schemeClr val="accent5">
                    <a:lumMod val="50000"/>
                  </a:schemeClr>
                </a:solidFill>
              </a:rPr>
              <a:t>: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accent5">
                    <a:lumMod val="50000"/>
                  </a:schemeClr>
                </a:solidFill>
              </a:rPr>
              <a:t>AGB-code: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accent5">
                    <a:lumMod val="50000"/>
                  </a:schemeClr>
                </a:solidFill>
              </a:rPr>
              <a:t>Email: 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accent5">
                    <a:lumMod val="50000"/>
                  </a:schemeClr>
                </a:solidFill>
              </a:rPr>
              <a:t>Zorginstelling(en) waar u Eerste Trimester </a:t>
            </a:r>
            <a:r>
              <a:rPr lang="nl-NL" sz="2000" dirty="0" err="1">
                <a:solidFill>
                  <a:schemeClr val="accent5">
                    <a:lumMod val="50000"/>
                  </a:schemeClr>
                </a:solidFill>
              </a:rPr>
              <a:t>SEO’s</a:t>
            </a:r>
            <a:r>
              <a:rPr lang="nl-NL" sz="2000" dirty="0">
                <a:solidFill>
                  <a:schemeClr val="accent5">
                    <a:lumMod val="50000"/>
                  </a:schemeClr>
                </a:solidFill>
              </a:rPr>
              <a:t> verricht:</a:t>
            </a:r>
          </a:p>
          <a:p>
            <a:pPr algn="l"/>
            <a:endParaRPr lang="nl-NL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5" name="Afbeelding 4" descr="Peridos">
            <a:extLst>
              <a:ext uri="{FF2B5EF4-FFF2-40B4-BE49-F238E27FC236}">
                <a16:creationId xmlns:a16="http://schemas.microsoft.com/office/drawing/2014/main" id="{402DC123-C41A-43BB-B114-88DD32938A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899" y="5891547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6065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3341" y="1398494"/>
            <a:ext cx="9914965" cy="4989427"/>
          </a:xfrm>
        </p:spPr>
        <p:txBody>
          <a:bodyPr>
            <a:noAutofit/>
          </a:bodyPr>
          <a:lstStyle/>
          <a:p>
            <a:pPr algn="l"/>
            <a:r>
              <a:rPr lang="nl-NL" b="1" dirty="0">
                <a:solidFill>
                  <a:schemeClr val="accent5">
                    <a:lumMod val="50000"/>
                  </a:schemeClr>
                </a:solidFill>
              </a:rPr>
              <a:t>Per casus invullen:</a:t>
            </a:r>
          </a:p>
          <a:p>
            <a:pPr algn="l"/>
            <a:endParaRPr lang="nl-NL" b="1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Cliënt-/patiëntnummer: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Datum Eerste Trimester SEO: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AT datum:  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Geboortedatum zwangere: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BMI: 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Echoapparaat (type en serienummer of locatie):</a:t>
            </a:r>
          </a:p>
          <a:p>
            <a:pPr algn="l">
              <a:defRPr/>
            </a:pPr>
            <a:endParaRPr lang="nl-NL" altLang="nl-NL" sz="180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defRPr/>
            </a:pPr>
            <a:endParaRPr lang="nl-NL" altLang="nl-NL" sz="180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Let u erop dat herleidbare gegevens zichtbaar zijn op alle afbeeldingen, zoals cliënt-/patiëntnummer, geboortedatum cliënt, datum en tijdstip echo-onderzoek. </a:t>
            </a:r>
          </a:p>
          <a:p>
            <a:pPr algn="l"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Houd de titel van de dia zichtbaar.</a:t>
            </a:r>
          </a:p>
          <a:p>
            <a:pPr algn="l">
              <a:defRPr/>
            </a:pPr>
            <a:endParaRPr lang="nl-NL" altLang="nl-NL" sz="1800" dirty="0">
              <a:solidFill>
                <a:srgbClr val="FF0000"/>
              </a:solidFill>
            </a:endParaRPr>
          </a:p>
          <a:p>
            <a:pPr algn="l">
              <a:buFont typeface="Arial" panose="020B0604020202020204" pitchFamily="34" charset="0"/>
              <a:buChar char="•"/>
              <a:defRPr/>
            </a:pPr>
            <a:endParaRPr lang="nl-NL" sz="1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CD4F91C-D0BD-6B43-B87B-C6EF91B5CA7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3952" y="5755340"/>
            <a:ext cx="2270387" cy="959485"/>
          </a:xfrm>
          <a:prstGeom prst="rect">
            <a:avLst/>
          </a:prstGeom>
        </p:spPr>
      </p:pic>
      <p:pic>
        <p:nvPicPr>
          <p:cNvPr id="5" name="Afbeelding 4" descr="Peridos">
            <a:extLst>
              <a:ext uri="{FF2B5EF4-FFF2-40B4-BE49-F238E27FC236}">
                <a16:creationId xmlns:a16="http://schemas.microsoft.com/office/drawing/2014/main" id="{EDF7B68A-B2FE-40FF-A2C1-F093DC48C2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899" y="5891547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4880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0"/>
            <a:ext cx="2606765" cy="1227909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Centraal zenuwstelsel: </a:t>
            </a:r>
            <a:endParaRPr lang="nl-NL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3819" y="1652451"/>
            <a:ext cx="2452051" cy="3502055"/>
          </a:xfrm>
        </p:spPr>
        <p:txBody>
          <a:bodyPr>
            <a:noAutofit/>
          </a:bodyPr>
          <a:lstStyle/>
          <a:p>
            <a:pPr algn="l"/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Transversale doorsnede</a:t>
            </a:r>
          </a:p>
          <a:p>
            <a:pPr algn="l"/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Schedel &amp; hersenen: </a:t>
            </a:r>
          </a:p>
          <a:p>
            <a:pPr algn="l"/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Intactheid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&amp; vorm, </a:t>
            </a:r>
          </a:p>
          <a:p>
            <a:pPr algn="l"/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Aanwezigheid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midline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&amp; plexus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choroïdeus</a:t>
            </a:r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4A6876C9-D49A-4739-AB4F-864B2D269C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8280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7B6A63-8A8F-4E79-A3E2-763C37878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213" y="444137"/>
            <a:ext cx="2659016" cy="1156063"/>
          </a:xfrm>
        </p:spPr>
        <p:txBody>
          <a:bodyPr anchor="t"/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Centraal zenuwstelsel: </a:t>
            </a:r>
            <a:endParaRPr lang="nl-NL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4212" y="1600200"/>
            <a:ext cx="2659016" cy="1371600"/>
          </a:xfrm>
        </p:spPr>
        <p:txBody>
          <a:bodyPr>
            <a:noAutofit/>
          </a:bodyPr>
          <a:lstStyle/>
          <a:p>
            <a:pPr algn="l"/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Sagittale doorsnede: </a:t>
            </a:r>
          </a:p>
          <a:p>
            <a:pPr algn="l"/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huidlijn van de rug; craniaal tot caudaal</a:t>
            </a:r>
          </a:p>
        </p:txBody>
      </p:sp>
      <p:pic>
        <p:nvPicPr>
          <p:cNvPr id="6" name="Afbeelding 5" descr="Peridos">
            <a:extLst>
              <a:ext uri="{FF2B5EF4-FFF2-40B4-BE49-F238E27FC236}">
                <a16:creationId xmlns:a16="http://schemas.microsoft.com/office/drawing/2014/main" id="{7B117B9D-3AA3-4D10-9B1F-7281427E1F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jdelijke aanduiding voor afbeelding 5">
            <a:extLst>
              <a:ext uri="{FF2B5EF4-FFF2-40B4-BE49-F238E27FC236}">
                <a16:creationId xmlns:a16="http://schemas.microsoft.com/office/drawing/2014/main" id="{04924376-7B47-483A-BB08-FE225C89FB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5411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0"/>
            <a:ext cx="2606765" cy="1227909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Centraal zenuwstelsel: 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3819" y="1652452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Midsagittaal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vlak</a:t>
            </a:r>
          </a:p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Nekplooi (NT-meting)</a:t>
            </a: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3967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27538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Gelaat: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3819" y="984237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Midsagittaal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vlak</a:t>
            </a:r>
          </a:p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Profiel</a:t>
            </a: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5769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Thorax &amp; 4KB: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Ondertitel 2">
            <a:extLst>
              <a:ext uri="{FF2B5EF4-FFF2-40B4-BE49-F238E27FC236}">
                <a16:creationId xmlns:a16="http://schemas.microsoft.com/office/drawing/2014/main" id="{68951DBC-65A5-4570-8F45-CCA012462223}"/>
              </a:ext>
            </a:extLst>
          </p:cNvPr>
          <p:cNvSpPr txBox="1">
            <a:spLocks/>
          </p:cNvSpPr>
          <p:nvPr/>
        </p:nvSpPr>
        <p:spPr>
          <a:xfrm>
            <a:off x="356463" y="1184495"/>
            <a:ext cx="2452051" cy="33114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Transversale doorsnede</a:t>
            </a:r>
          </a:p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Vorm thorax &amp; aspect longen</a:t>
            </a:r>
          </a:p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Positie hart &amp; vierkamerbeeld</a:t>
            </a:r>
          </a:p>
        </p:txBody>
      </p:sp>
    </p:spTree>
    <p:extLst>
      <p:ext uri="{BB962C8B-B14F-4D97-AF65-F5344CB8AC3E}">
        <p14:creationId xmlns:p14="http://schemas.microsoft.com/office/powerpoint/2010/main" val="148557150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C0FF1A4C99964295C33C0D7A744CF6" ma:contentTypeVersion="18" ma:contentTypeDescription="Een nieuw document maken." ma:contentTypeScope="" ma:versionID="75286227c1e356c8abcf8134dc53ed8b">
  <xsd:schema xmlns:xsd="http://www.w3.org/2001/XMLSchema" xmlns:xs="http://www.w3.org/2001/XMLSchema" xmlns:p="http://schemas.microsoft.com/office/2006/metadata/properties" xmlns:ns2="8b7d83a7-c741-4262-9b88-9a8c79b2aedd" xmlns:ns3="74e4bf32-f14f-47be-a417-409b8177834f" targetNamespace="http://schemas.microsoft.com/office/2006/metadata/properties" ma:root="true" ma:fieldsID="0c1d9b35ab0d615867070b26b2cfe33e" ns2:_="" ns3:_="">
    <xsd:import namespace="8b7d83a7-c741-4262-9b88-9a8c79b2aedd"/>
    <xsd:import namespace="74e4bf32-f14f-47be-a417-409b8177834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7d83a7-c741-4262-9b88-9a8c79b2ae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3ffdf876-6a00-464e-b230-cb0d4a0b31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e4bf32-f14f-47be-a417-409b8177834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48d73c5-c67f-446b-b20c-137374bc9196}" ma:internalName="TaxCatchAll" ma:showField="CatchAllData" ma:web="74e4bf32-f14f-47be-a417-409b8177834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b7d83a7-c741-4262-9b88-9a8c79b2aedd">
      <Terms xmlns="http://schemas.microsoft.com/office/infopath/2007/PartnerControls"/>
    </lcf76f155ced4ddcb4097134ff3c332f>
    <TaxCatchAll xmlns="74e4bf32-f14f-47be-a417-409b8177834f" xsi:nil="true"/>
  </documentManagement>
</p:properties>
</file>

<file path=customXml/itemProps1.xml><?xml version="1.0" encoding="utf-8"?>
<ds:datastoreItem xmlns:ds="http://schemas.openxmlformats.org/officeDocument/2006/customXml" ds:itemID="{E18611DE-5D4E-42CE-AE21-13C01D5D2E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7d83a7-c741-4262-9b88-9a8c79b2aedd"/>
    <ds:schemaRef ds:uri="74e4bf32-f14f-47be-a417-409b817783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4FA0D77-E4CD-4FA5-BAA6-F5A6E6C6FF6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1C633D-B783-451E-822C-D905AF88DC71}">
  <ds:schemaRefs>
    <ds:schemaRef ds:uri="http://purl.org/dc/terms/"/>
    <ds:schemaRef ds:uri="http://schemas.microsoft.com/office/2006/metadata/properties"/>
    <ds:schemaRef ds:uri="c478c9ba-b3b6-4de5-b552-ea7b466e8b2e"/>
    <ds:schemaRef ds:uri="http://purl.org/dc/dcmitype/"/>
    <ds:schemaRef ds:uri="http://purl.org/dc/elements/1.1/"/>
    <ds:schemaRef ds:uri="9af68710-22b7-49a0-ae09-6fd4753612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8b7d83a7-c741-4262-9b88-9a8c79b2aedd"/>
    <ds:schemaRef ds:uri="74e4bf32-f14f-47be-a417-409b8177834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454</Words>
  <Application>Microsoft Office PowerPoint</Application>
  <PresentationFormat>Breedbeeld</PresentationFormat>
  <Paragraphs>78</Paragraphs>
  <Slides>21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Centraal zenuwstelsel: </vt:lpstr>
      <vt:lpstr>Centraal zenuwstelsel: </vt:lpstr>
      <vt:lpstr>Centraal zenuwstelsel: </vt:lpstr>
      <vt:lpstr>Gelaat:</vt:lpstr>
      <vt:lpstr>Thorax &amp; 4KB:</vt:lpstr>
      <vt:lpstr>Hart:</vt:lpstr>
      <vt:lpstr>Abdomen:</vt:lpstr>
      <vt:lpstr>Abdomen:</vt:lpstr>
      <vt:lpstr>Abdomen:</vt:lpstr>
      <vt:lpstr>Bovenste extremiteiten: </vt:lpstr>
      <vt:lpstr>Bovenste extremiteiten: </vt:lpstr>
      <vt:lpstr>Onderste extremiteiten: </vt:lpstr>
      <vt:lpstr>Onderste  extremiteiten: </vt:lpstr>
      <vt:lpstr>Biometrie:</vt:lpstr>
      <vt:lpstr>Biometrie:</vt:lpstr>
      <vt:lpstr>Biometrie:</vt:lpstr>
      <vt:lpstr>Biometrie: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&lt;Voeg hier het logo van het RC toe&gt;</dc:title>
  <dc:creator>CLBPS | Puck Keurentjes</dc:creator>
  <cp:lastModifiedBy>Hartman - Drost, A.N. (Angelique)</cp:lastModifiedBy>
  <cp:revision>71</cp:revision>
  <dcterms:created xsi:type="dcterms:W3CDTF">2021-04-08T10:45:29Z</dcterms:created>
  <dcterms:modified xsi:type="dcterms:W3CDTF">2025-02-03T09:53:47Z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0x01010099C0FF1A4C99964295C33C0D7A744CF6</vt:lpwstr>
  </property>
  <property fmtid="{D5CDD505-2E9C-101B-9397-08002B2CF9AE}" pid="3" name="MediaServiceImageTags">
    <vt:lpwstr/>
  </property>
</Properties>
</file>