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  <p:sldId id="259" r:id="rId6"/>
    <p:sldId id="277" r:id="rId7"/>
    <p:sldId id="278" r:id="rId8"/>
    <p:sldId id="279" r:id="rId9"/>
    <p:sldId id="260" r:id="rId10"/>
    <p:sldId id="281" r:id="rId11"/>
    <p:sldId id="297" r:id="rId12"/>
    <p:sldId id="298" r:id="rId13"/>
    <p:sldId id="311" r:id="rId14"/>
    <p:sldId id="282" r:id="rId15"/>
    <p:sldId id="299" r:id="rId16"/>
    <p:sldId id="300" r:id="rId17"/>
    <p:sldId id="284" r:id="rId18"/>
    <p:sldId id="301" r:id="rId19"/>
    <p:sldId id="285" r:id="rId20"/>
    <p:sldId id="286" r:id="rId21"/>
    <p:sldId id="302" r:id="rId22"/>
    <p:sldId id="303" r:id="rId23"/>
    <p:sldId id="314" r:id="rId24"/>
    <p:sldId id="287" r:id="rId25"/>
    <p:sldId id="304" r:id="rId26"/>
    <p:sldId id="288" r:id="rId27"/>
    <p:sldId id="305" r:id="rId28"/>
    <p:sldId id="306" r:id="rId29"/>
    <p:sldId id="289" r:id="rId30"/>
    <p:sldId id="261" r:id="rId31"/>
    <p:sldId id="307" r:id="rId32"/>
    <p:sldId id="309" r:id="rId33"/>
    <p:sldId id="310" r:id="rId34"/>
    <p:sldId id="312" r:id="rId35"/>
    <p:sldId id="293" r:id="rId36"/>
    <p:sldId id="294" r:id="rId37"/>
    <p:sldId id="295" r:id="rId38"/>
    <p:sldId id="296" r:id="rId39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icrosoft Office User" initials="MO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F4E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BBF19A7-1684-23BE-7AEB-93CE7F1699F5}" v="6" dt="2024-10-24T13:02:31.75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353" autoAdjust="0"/>
    <p:restoredTop sz="96405"/>
  </p:normalViewPr>
  <p:slideViewPr>
    <p:cSldViewPr snapToGrid="0" snapToObjects="1">
      <p:cViewPr varScale="1">
        <p:scale>
          <a:sx n="104" d="100"/>
          <a:sy n="104" d="100"/>
        </p:scale>
        <p:origin x="792" y="31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-1133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slide" Target="slides/slide35.xml"/><Relationship Id="rId21" Type="http://schemas.openxmlformats.org/officeDocument/2006/relationships/slide" Target="slides/slide17.xml"/><Relationship Id="rId34" Type="http://schemas.openxmlformats.org/officeDocument/2006/relationships/slide" Target="slides/slide30.xml"/><Relationship Id="rId42" Type="http://schemas.openxmlformats.org/officeDocument/2006/relationships/viewProps" Target="viewProps.xml"/><Relationship Id="rId7" Type="http://schemas.openxmlformats.org/officeDocument/2006/relationships/slide" Target="slides/slide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40" Type="http://schemas.openxmlformats.org/officeDocument/2006/relationships/commentAuthors" Target="commentAuthors.xml"/><Relationship Id="rId45" Type="http://schemas.microsoft.com/office/2015/10/relationships/revisionInfo" Target="revisionInfo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slide" Target="slides/slide32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4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43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20" Type="http://schemas.openxmlformats.org/officeDocument/2006/relationships/slide" Target="slides/slide16.xml"/><Relationship Id="rId41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299C8B7-3B31-964A-9D49-FBE3BDDEE66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45E74AE-2D80-9F4C-84DC-6CA35177E6E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0C89F75-7E5E-5746-A8CC-1DDDC03C5F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D366D1B-95DA-3F4B-AA3A-794D7569E8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215AB1EE-3221-5649-B8DE-43F802026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061463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91DB02-8DD8-5A41-8100-F2CC2316C7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20B853F7-C59D-E249-A785-FF7BF4D563F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F6869C42-710A-124C-8D80-6B0CE062F6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322E8A0-8B66-CC42-AB97-73F36ED300D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14B56AB0-AF57-AB4F-9D9F-3F5622C6E1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34806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A29C5219-B9C4-5844-A550-04F1048DA3D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E94145CA-A93A-7A41-9124-2CCE15E68A1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7D833A2-D446-9B49-BFF7-B3698489DB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9BEF005-CBB9-F84E-B854-5F10D52F61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213F44B-4CEF-A04D-A412-F989E3DE99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228867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2A8DB3-383E-134D-A3CF-20757FEAC3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D225746-E05C-8842-984E-020A79070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4D52F73-92A7-7748-B1C8-C8C992F35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2004D09-DC36-B040-BC50-50CA5981FD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E76F23D-6A2F-0F46-97A7-385572884F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58728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F2D1290-7404-CB4A-AB48-2AF4CB60AD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4E60624-BAF8-AD4D-95C6-5A848211CD2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1174A19-1C48-EC43-BCC3-A3484706E6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CE33EFE-5459-8E4F-A374-380B10764C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21FCF0B-B2FB-974B-9ED9-93F4FA117F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696150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0A67D31-854B-6849-A1E1-4567309F00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6E1B0FED-D890-B946-A102-BB809C5FD7E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8C932BBE-67E0-0B42-85B0-429C13AC513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ED12A088-AB4C-3D4B-9D7B-690912061D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F989B06-45BB-DD4D-A557-6BFC3C6061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9109941C-E231-DB49-9D6D-807393CE4E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569648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41A2DB-3782-0F41-96D5-5CBBACF375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618FFE4B-7E54-5740-BD8D-F11145EAAB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BF86252D-DA9A-8142-B37E-3E75FDC04C4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7BA77FA9-0010-0E43-BD29-A7ABB5DFDC9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EBFE860-213E-424A-8BB4-5C10F9F72B7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1A29E54D-5B54-C44B-A42A-5D72D39C2D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901A10B0-3754-5F4A-B204-4470C7FF5B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A0DBCBD0-584E-864D-AD34-7E30466F8F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93561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DE1296B-870F-F847-B6CE-008EFF8BB3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97731820-E6B6-6D4A-BB7C-2C37AF0C4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FDBF8F4-C1CC-6343-85A8-C03EA85C4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A7E635DF-4B0A-8649-8D24-AD1E9DD4EA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17843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BFEC44CD-6814-874B-9C91-B97CFA0362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38C27A4E-71F2-2A4E-A32D-5DB46ADEE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01F82663-7CE3-4D43-9D03-16DF9BF956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41169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A8ED675-DB48-0146-8E15-BE7BA1CA69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7BEDDB9-1C64-BD4E-9B14-B345B0E99AB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CE685EE8-BCF9-9041-8F49-5B94F7D40FD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A4CCFDB-78F8-C046-8851-95FD325D07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1107B79-0D21-BA46-AC4E-83824F145E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49D26BC-3507-C644-B06C-E431803363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3107900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068BC2-F04D-BC41-891D-5E44AAAF00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92E8EBA8-D056-9342-98FE-6204683F75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A80AFC6-338B-8248-BBFB-9BFA74293D9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93D4AAC-4BA9-3848-8D7B-B59CB6BD67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3B4F2BE-C196-FB4B-B010-184BF98E4D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50F31D51-06F1-1441-BE3F-A4005A1E2F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030852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0B23861-FFD8-6A44-9C66-9031217D01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8C520DC-DE96-E446-B0CE-59FD617D41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9526E23-B9C7-0140-BF81-340034174C4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EFFCFF-EA05-9D40-B719-5D78978A39F8}" type="datetimeFigureOut">
              <a:rPr lang="nl-NL" smtClean="0"/>
              <a:t>3-2-2025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5BD3A1BD-D027-A942-9902-297E2DA5FC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3AE0824-A123-1248-996C-3DB48584B1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B18C6C-7465-C148-A7EC-6FF31623502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402509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pns.nl/documenten/kwaliteitsbeoordeling-tweede-trimester-seo" TargetMode="External"/><Relationship Id="rId2" Type="http://schemas.openxmlformats.org/officeDocument/2006/relationships/hyperlink" Target="https://www.peridos.nl/wp-content/uploads/2022/05/Beschrijving-beeldbeoordeling-eerste-tweede-trimester-SEO-Echoscopist-V1.7.pdf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hyperlink" Target="https://www.peridos.nl/seo/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1972235"/>
            <a:ext cx="9144000" cy="3285565"/>
          </a:xfrm>
        </p:spPr>
        <p:txBody>
          <a:bodyPr>
            <a:noAutofit/>
          </a:bodyPr>
          <a:lstStyle/>
          <a:p>
            <a:r>
              <a:rPr lang="nl-NL" sz="5400" dirty="0">
                <a:solidFill>
                  <a:schemeClr val="accent5">
                    <a:lumMod val="50000"/>
                  </a:schemeClr>
                </a:solidFill>
              </a:rPr>
              <a:t>Logboek</a:t>
            </a:r>
            <a:r>
              <a:rPr lang="nl-NL" sz="5400" b="1" dirty="0">
                <a:solidFill>
                  <a:schemeClr val="accent5">
                    <a:lumMod val="50000"/>
                  </a:schemeClr>
                </a:solidFill>
              </a:rPr>
              <a:t> </a:t>
            </a:r>
          </a:p>
          <a:p>
            <a:r>
              <a:rPr lang="nl-NL" sz="6600" b="1" dirty="0">
                <a:solidFill>
                  <a:schemeClr val="accent5">
                    <a:lumMod val="50000"/>
                  </a:schemeClr>
                </a:solidFill>
              </a:rPr>
              <a:t>Tw</a:t>
            </a:r>
            <a:r>
              <a:rPr lang="nl-NL" sz="6600" b="1" dirty="0">
                <a:solidFill>
                  <a:srgbClr val="1F4E79"/>
                </a:solidFill>
              </a:rPr>
              <a:t>eed</a:t>
            </a:r>
            <a:r>
              <a:rPr lang="nl-NL" sz="6600" b="1" dirty="0">
                <a:solidFill>
                  <a:schemeClr val="accent5">
                    <a:lumMod val="50000"/>
                  </a:schemeClr>
                </a:solidFill>
              </a:rPr>
              <a:t>e trimester SEO </a:t>
            </a:r>
          </a:p>
          <a:p>
            <a:r>
              <a:rPr lang="nl-NL" sz="5400" dirty="0">
                <a:solidFill>
                  <a:schemeClr val="accent5">
                    <a:lumMod val="50000"/>
                  </a:schemeClr>
                </a:solidFill>
              </a:rPr>
              <a:t>beeldbeoordeling</a:t>
            </a: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4E526C4F-3DDF-47E9-A735-5F71C4058F5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899" y="5891547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B70CB9FE-11D1-EEF1-C581-D8D6538A4FB0}"/>
              </a:ext>
            </a:extLst>
          </p:cNvPr>
          <p:cNvSpPr txBox="1"/>
          <p:nvPr/>
        </p:nvSpPr>
        <p:spPr>
          <a:xfrm>
            <a:off x="257661" y="6311097"/>
            <a:ext cx="4408714" cy="3077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nl-NL" sz="1400" i="1" dirty="0">
                <a:solidFill>
                  <a:srgbClr val="1F4E79"/>
                </a:solidFill>
              </a:rPr>
              <a:t>Behorend bij Scoreformulier Beeldbeoordeling TTSEO v2.3</a:t>
            </a:r>
          </a:p>
        </p:txBody>
      </p:sp>
    </p:spTree>
    <p:extLst>
      <p:ext uri="{BB962C8B-B14F-4D97-AF65-F5344CB8AC3E}">
        <p14:creationId xmlns:p14="http://schemas.microsoft.com/office/powerpoint/2010/main" val="9484646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0"/>
            <a:ext cx="2606765" cy="1227909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Centraal zenuwstelsel: 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3819" y="1652452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Wervelkolom- coronaal (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lumbo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)-sacraal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59413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27538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Gelaat: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3819" y="984237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Sagittale doorsnede profiel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05769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27538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Gelaat: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3819" y="984237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Transversale doorsnede 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orbitae</a:t>
            </a:r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7242789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27538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Gelaat: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3819" y="984237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Coronale doorsnede neus, lippen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92631535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Thorax: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Vorm thorax en echogeniciteit longen en positie van het hart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8557150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Thorax: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7477" y="975947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Beoordeling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diaphragma</a:t>
            </a:r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348546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Hart: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Vierkamerbeeld 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65752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Hart: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Linker uitstroombaan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9480767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Hart: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Rechter uitstroombaan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826667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Hart: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3-vessel view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34068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3341" y="863600"/>
            <a:ext cx="9914965" cy="5214471"/>
          </a:xfrm>
        </p:spPr>
        <p:txBody>
          <a:bodyPr>
            <a:noAutofit/>
          </a:bodyPr>
          <a:lstStyle/>
          <a:p>
            <a:pPr algn="l"/>
            <a:r>
              <a:rPr lang="nl-NL" b="1" dirty="0">
                <a:solidFill>
                  <a:schemeClr val="accent5">
                    <a:lumMod val="50000"/>
                  </a:schemeClr>
                </a:solidFill>
              </a:rPr>
              <a:t>Procedure:</a:t>
            </a:r>
          </a:p>
          <a:p>
            <a:pPr algn="l"/>
            <a:endParaRPr lang="nl-NL" sz="1200" b="1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Per echoscopist worden 5 recente Tweede trimester SEO’s geselecteerd door het Regionaal Centrum. Deze zijn te vinden in Peridos.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U kiest zelf de 3 beste casus die u in wilt sturen voor de beoordeling.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De echobeelden dient u </a:t>
            </a:r>
            <a:r>
              <a:rPr lang="nl-NL" altLang="nl-NL" sz="1800" u="sng" dirty="0">
                <a:solidFill>
                  <a:schemeClr val="accent5">
                    <a:lumMod val="50000"/>
                  </a:schemeClr>
                </a:solidFill>
              </a:rPr>
              <a:t>per casus</a:t>
            </a: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aan te leveren in een PowerPointpresentatie volgens dit format.    Iedere dia heeft een titel zodat u weet welk beeld moet worden toegevoegd. 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sz="1800" dirty="0">
                <a:solidFill>
                  <a:schemeClr val="accent5">
                    <a:lumMod val="50000"/>
                  </a:schemeClr>
                </a:solidFill>
              </a:rPr>
              <a:t> Een tweede aanvullende afbeelding moet op een zelf aan te maken aparte dia geplakt worden, zodat er niet meer dan een plaatje op een dia komt</a:t>
            </a:r>
            <a:endParaRPr lang="nl-NL" altLang="nl-NL" sz="180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Een handleiding voor het versturen van dit logboek kunt u vinden op: </a:t>
            </a: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  <a:hlinkClick r:id="rId2"/>
              </a:rPr>
              <a:t>Peridos.nl</a:t>
            </a:r>
            <a:endParaRPr lang="nl-NL" altLang="nl-NL" sz="180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De beeldbeoordeling zal plaatsvinden volgens de RIVM-CvB-richtlijn: </a:t>
            </a: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  <a:hlinkClick r:id="rId3"/>
              </a:rPr>
              <a:t>PNS.nl</a:t>
            </a:r>
            <a:endParaRPr lang="nl-NL" altLang="nl-NL" sz="180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Het scoreformulier vindt u op: </a:t>
            </a: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  <a:hlinkClick r:id="rId4"/>
              </a:rPr>
              <a:t>Peridos.nl </a:t>
            </a:r>
            <a:endParaRPr lang="nl-NL" altLang="nl-NL" sz="180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Bij vragen of problemen kunt u contact opnemen met uw Regionaal Centrum. </a:t>
            </a:r>
            <a:endParaRPr lang="en-US" altLang="nl-NL" sz="180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defRPr/>
            </a:pPr>
            <a:endParaRPr lang="en-US" altLang="nl-NL" sz="18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23BBEFB3-0039-42EA-9D31-E7CEB95B7332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899" y="5891547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9798702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Hart: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3-vessel-trachea view (V-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sign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)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90602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Abdomen: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606765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Buikwand en navelstrenginsertie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4203081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Abdomen: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pPr algn="l"/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Maagvulling</a:t>
            </a:r>
          </a:p>
          <a:p>
            <a:pPr algn="l"/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(mag in doorsnede AC)</a:t>
            </a: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11667821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Abdomen: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Darmpakket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08804532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Abdomen: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Pyelum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nierparenchym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links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074635769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Abdomen: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Pyelum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nierparenchym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rechts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933604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Abdomen: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Blaasvulling en 2 navelstrengvaten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990908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F53A0F-96ED-4DA2-B54E-1A8719030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170" y="444137"/>
            <a:ext cx="2661058" cy="1158058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Extremiteiten:	</a:t>
            </a:r>
            <a:endParaRPr lang="nl-NL" dirty="0">
              <a:latin typeface="+mn-lt"/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F5CB42E2-4DD8-4EDD-935E-0F4E45C1D1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2C9187A3-9364-46D0-B2CE-DA66717723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6" name="Ondertitel 2">
            <a:extLst>
              <a:ext uri="{FF2B5EF4-FFF2-40B4-BE49-F238E27FC236}">
                <a16:creationId xmlns:a16="http://schemas.microsoft.com/office/drawing/2014/main" id="{01357531-BD01-C1B1-9198-3E9480DAEF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Beoordeling been en voet links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015872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F53A0F-96ED-4DA2-B54E-1A8719030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170" y="444137"/>
            <a:ext cx="2661058" cy="1158058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Extremiteiten:	</a:t>
            </a:r>
            <a:endParaRPr lang="nl-NL" dirty="0">
              <a:latin typeface="+mn-lt"/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F5CB42E2-4DD8-4EDD-935E-0F4E45C1D1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2C9187A3-9364-46D0-B2CE-DA66717723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6" name="Ondertitel 2">
            <a:extLst>
              <a:ext uri="{FF2B5EF4-FFF2-40B4-BE49-F238E27FC236}">
                <a16:creationId xmlns:a16="http://schemas.microsoft.com/office/drawing/2014/main" id="{E2D434F9-EFC1-63B1-4571-2954AB2319D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Beoordeling been en voet rechts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35207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F53A0F-96ED-4DA2-B54E-1A8719030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170" y="444137"/>
            <a:ext cx="2661058" cy="1158058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Extremiteiten:	</a:t>
            </a:r>
            <a:endParaRPr lang="nl-NL" dirty="0">
              <a:latin typeface="+mn-lt"/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F5CB42E2-4DD8-4EDD-935E-0F4E45C1D1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2C9187A3-9364-46D0-B2CE-DA66717723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6" name="Ondertitel 2">
            <a:extLst>
              <a:ext uri="{FF2B5EF4-FFF2-40B4-BE49-F238E27FC236}">
                <a16:creationId xmlns:a16="http://schemas.microsoft.com/office/drawing/2014/main" id="{95AF916A-104D-2C40-EB51-79A25015ED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Beoordeling arm en hand links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850226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312894"/>
            <a:ext cx="9144000" cy="2944906"/>
          </a:xfrm>
        </p:spPr>
        <p:txBody>
          <a:bodyPr>
            <a:noAutofit/>
          </a:bodyPr>
          <a:lstStyle/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accent5">
                    <a:lumMod val="50000"/>
                  </a:schemeClr>
                </a:solidFill>
              </a:rPr>
              <a:t>Naam </a:t>
            </a:r>
            <a:r>
              <a:rPr lang="nl-NL" sz="2000" dirty="0" err="1">
                <a:solidFill>
                  <a:schemeClr val="accent5">
                    <a:lumMod val="50000"/>
                  </a:schemeClr>
                </a:solidFill>
              </a:rPr>
              <a:t>echoscopist</a:t>
            </a:r>
            <a:r>
              <a:rPr lang="nl-NL" sz="2000" dirty="0">
                <a:solidFill>
                  <a:schemeClr val="accent5">
                    <a:lumMod val="50000"/>
                  </a:schemeClr>
                </a:solidFill>
              </a:rPr>
              <a:t>: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accent5">
                    <a:lumMod val="50000"/>
                  </a:schemeClr>
                </a:solidFill>
              </a:rPr>
              <a:t>AGB-code: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accent5">
                    <a:lumMod val="50000"/>
                  </a:schemeClr>
                </a:solidFill>
              </a:rPr>
              <a:t>Tel.nr. </a:t>
            </a:r>
          </a:p>
          <a:p>
            <a:pPr marL="457200" indent="-457200" algn="l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nl-NL" sz="2000" dirty="0">
                <a:solidFill>
                  <a:schemeClr val="accent5">
                    <a:lumMod val="50000"/>
                  </a:schemeClr>
                </a:solidFill>
              </a:rPr>
              <a:t>Zorginstelling(en) waar u Tweede Trimester SEO’s verricht:</a:t>
            </a:r>
          </a:p>
          <a:p>
            <a:pPr algn="l"/>
            <a:endParaRPr lang="nl-NL" sz="20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5" name="Afbeelding 4" descr="Peridos">
            <a:extLst>
              <a:ext uri="{FF2B5EF4-FFF2-40B4-BE49-F238E27FC236}">
                <a16:creationId xmlns:a16="http://schemas.microsoft.com/office/drawing/2014/main" id="{402DC123-C41A-43BB-B114-88DD32938A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899" y="5891547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2606553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F53A0F-96ED-4DA2-B54E-1A8719030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170" y="444137"/>
            <a:ext cx="2661058" cy="1158058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Extremiteiten:	</a:t>
            </a:r>
            <a:endParaRPr lang="nl-NL" dirty="0">
              <a:latin typeface="+mn-lt"/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F5CB42E2-4DD8-4EDD-935E-0F4E45C1D1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2C9187A3-9364-46D0-B2CE-DA66717723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6" name="Ondertitel 2">
            <a:extLst>
              <a:ext uri="{FF2B5EF4-FFF2-40B4-BE49-F238E27FC236}">
                <a16:creationId xmlns:a16="http://schemas.microsoft.com/office/drawing/2014/main" id="{85950219-20B3-97BF-A3FC-CA94AFD1D1F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Beoordeling arm en hand rechts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170611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4F53A0F-96ED-4DA2-B54E-1A87190306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2170" y="444137"/>
            <a:ext cx="2661058" cy="1158058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Placenta-lokalisatie	</a:t>
            </a:r>
            <a:endParaRPr lang="nl-NL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2170" y="1615258"/>
            <a:ext cx="2556555" cy="1430383"/>
          </a:xfrm>
        </p:spPr>
        <p:txBody>
          <a:bodyPr>
            <a:noAutofit/>
          </a:bodyPr>
          <a:lstStyle/>
          <a:p>
            <a:r>
              <a:rPr lang="nl-NL" altLang="nl-NL" sz="2400" dirty="0">
                <a:solidFill>
                  <a:srgbClr val="1F497D"/>
                </a:solidFill>
              </a:rPr>
              <a:t>Placenta t.o.v. ostium </a:t>
            </a:r>
            <a:r>
              <a:rPr lang="nl-NL" altLang="nl-NL" sz="2400" dirty="0" err="1">
                <a:solidFill>
                  <a:srgbClr val="1F497D"/>
                </a:solidFill>
              </a:rPr>
              <a:t>internum</a:t>
            </a:r>
            <a:r>
              <a:rPr lang="nl-NL" altLang="nl-NL" sz="2400" dirty="0">
                <a:solidFill>
                  <a:srgbClr val="1F497D"/>
                </a:solidFill>
              </a:rPr>
              <a:t> cervix</a:t>
            </a:r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F5CB42E2-4DD8-4EDD-935E-0F4E45C1D1F6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2C9187A3-9364-46D0-B2CE-DA66717723A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33706668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Biometrie: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517366" cy="3311434"/>
          </a:xfrm>
        </p:spPr>
        <p:txBody>
          <a:bodyPr>
            <a:noAutofit/>
          </a:bodyPr>
          <a:lstStyle/>
          <a:p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Transventriculaire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vlak</a:t>
            </a:r>
          </a:p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Meting HC (hoofdomtrek)</a:t>
            </a: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31998844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Biometrie: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09590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Transcerebellaire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vlak</a:t>
            </a:r>
          </a:p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Meting TCD (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transcerebellaire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diameter)</a:t>
            </a: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36308434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Biometrie: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Meting AC (buikomtrek) </a:t>
            </a: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591389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1"/>
            <a:ext cx="2606765" cy="518746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Biometrie: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56463" y="975947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Meting FL (femurlengte)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867076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83341" y="1398494"/>
            <a:ext cx="9914965" cy="4989427"/>
          </a:xfrm>
        </p:spPr>
        <p:txBody>
          <a:bodyPr>
            <a:noAutofit/>
          </a:bodyPr>
          <a:lstStyle/>
          <a:p>
            <a:pPr algn="l"/>
            <a:r>
              <a:rPr lang="nl-NL" b="1" dirty="0">
                <a:solidFill>
                  <a:schemeClr val="accent5">
                    <a:lumMod val="50000"/>
                  </a:schemeClr>
                </a:solidFill>
              </a:rPr>
              <a:t>Per casus invullen: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Cliënt-/patiëntnummer: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Datum Tweede Trimester SEO: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AT datum:  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Zwangerschapsduur: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Geboortedatum zwangere: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BMI: </a:t>
            </a:r>
          </a:p>
          <a:p>
            <a:pPr algn="l">
              <a:buFont typeface="Arial" panose="020B0604020202020204" pitchFamily="34" charset="0"/>
              <a:buChar char="•"/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 Echoapparaat (type en serienummer of locatie):</a:t>
            </a:r>
          </a:p>
          <a:p>
            <a:pPr algn="l">
              <a:defRPr/>
            </a:pPr>
            <a:endParaRPr lang="nl-NL" altLang="nl-NL" sz="1800" dirty="0">
              <a:solidFill>
                <a:schemeClr val="accent5">
                  <a:lumMod val="50000"/>
                </a:schemeClr>
              </a:solidFill>
            </a:endParaRPr>
          </a:p>
          <a:p>
            <a:pPr algn="l"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Let u erop dat herleidbare gegevens zichtbaar zijn op alle afbeeldingen, zoals client-/patiëntnummer, </a:t>
            </a:r>
            <a:r>
              <a:rPr lang="nl-NL" altLang="nl-NL" sz="1800">
                <a:solidFill>
                  <a:schemeClr val="accent5">
                    <a:lumMod val="50000"/>
                  </a:schemeClr>
                </a:solidFill>
              </a:rPr>
              <a:t>geboortedatum cliënt </a:t>
            </a: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en datum en tijdstip echo-onderzoek. </a:t>
            </a:r>
          </a:p>
          <a:p>
            <a:pPr algn="l">
              <a:defRPr/>
            </a:pPr>
            <a:r>
              <a:rPr lang="nl-NL" altLang="nl-NL" sz="1800" dirty="0">
                <a:solidFill>
                  <a:schemeClr val="accent5">
                    <a:lumMod val="50000"/>
                  </a:schemeClr>
                </a:solidFill>
              </a:rPr>
              <a:t>Houd de titel van de dia zichtbaar.</a:t>
            </a:r>
          </a:p>
          <a:p>
            <a:pPr algn="l">
              <a:defRPr/>
            </a:pPr>
            <a:endParaRPr lang="nl-NL" altLang="nl-NL" sz="1800" dirty="0">
              <a:solidFill>
                <a:srgbClr val="FF0000"/>
              </a:solidFill>
            </a:endParaRPr>
          </a:p>
          <a:p>
            <a:pPr algn="l">
              <a:buFont typeface="Arial" panose="020B0604020202020204" pitchFamily="34" charset="0"/>
              <a:buChar char="•"/>
              <a:defRPr/>
            </a:pPr>
            <a:endParaRPr lang="nl-NL" sz="1800" b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4" name="Afbeelding 3">
            <a:extLst>
              <a:ext uri="{FF2B5EF4-FFF2-40B4-BE49-F238E27FC236}">
                <a16:creationId xmlns:a16="http://schemas.microsoft.com/office/drawing/2014/main" id="{FCD4F91C-D0BD-6B43-B87B-C6EF91B5CA70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3952" y="5755340"/>
            <a:ext cx="2270387" cy="959485"/>
          </a:xfrm>
          <a:prstGeom prst="rect">
            <a:avLst/>
          </a:prstGeom>
        </p:spPr>
      </p:pic>
      <p:pic>
        <p:nvPicPr>
          <p:cNvPr id="5" name="Afbeelding 4" descr="Peridos">
            <a:extLst>
              <a:ext uri="{FF2B5EF4-FFF2-40B4-BE49-F238E27FC236}">
                <a16:creationId xmlns:a16="http://schemas.microsoft.com/office/drawing/2014/main" id="{EDF7B68A-B2FE-40FF-A2C1-F093DC48C21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10899" y="5891547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23488020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0"/>
            <a:ext cx="2606765" cy="1227909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Centraal zenuwstelsel: </a:t>
            </a:r>
            <a:endParaRPr lang="nl-NL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3819" y="1652452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Axiale doorsnede: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transventriculair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vlak</a:t>
            </a:r>
          </a:p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Beoordeling schedelbot /</a:t>
            </a:r>
          </a:p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hersenstructuur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ijdelijke aanduiding voor afbeelding 5">
            <a:extLst>
              <a:ext uri="{FF2B5EF4-FFF2-40B4-BE49-F238E27FC236}">
                <a16:creationId xmlns:a16="http://schemas.microsoft.com/office/drawing/2014/main" id="{4A6876C9-D49A-4739-AB4F-864B2D269C1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7682803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7B6A63-8A8F-4E79-A3E2-763C378786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4213" y="444137"/>
            <a:ext cx="2659016" cy="1156063"/>
          </a:xfrm>
        </p:spPr>
        <p:txBody>
          <a:bodyPr anchor="t"/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Centraal zenuwstelsel: </a:t>
            </a:r>
            <a:endParaRPr lang="nl-NL" dirty="0">
              <a:latin typeface="+mn-lt"/>
            </a:endParaRP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304212" y="1600200"/>
            <a:ext cx="2659016" cy="1371600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Meting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achterhoorn</a:t>
            </a:r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pPr algn="l"/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6" name="Afbeelding 5" descr="Peridos">
            <a:extLst>
              <a:ext uri="{FF2B5EF4-FFF2-40B4-BE49-F238E27FC236}">
                <a16:creationId xmlns:a16="http://schemas.microsoft.com/office/drawing/2014/main" id="{7B117B9D-3AA3-4D10-9B1F-7281427E1F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Tijdelijke aanduiding voor afbeelding 5">
            <a:extLst>
              <a:ext uri="{FF2B5EF4-FFF2-40B4-BE49-F238E27FC236}">
                <a16:creationId xmlns:a16="http://schemas.microsoft.com/office/drawing/2014/main" id="{04924376-7B47-483A-BB08-FE225C89FB9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54114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0"/>
            <a:ext cx="2606765" cy="1227909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Centraal zenuwstelsel: 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3819" y="1652452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Axiale doorsnede: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transcerebellair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 vlak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2396736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0"/>
            <a:ext cx="2606765" cy="1227909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Centraal zenuwstelsel: 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3819" y="1652452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Wervelkolom-sagittaal </a:t>
            </a:r>
          </a:p>
          <a:p>
            <a:r>
              <a:rPr lang="nl-NL" dirty="0">
                <a:solidFill>
                  <a:schemeClr val="accent5">
                    <a:lumMod val="50000"/>
                  </a:schemeClr>
                </a:solidFill>
              </a:rPr>
              <a:t>(mag in meerdere opnamen, dan dia’s toevoegen)</a:t>
            </a:r>
          </a:p>
          <a:p>
            <a:endParaRPr lang="nl-NL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577780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612DC63-B3F5-48D9-B0A8-E4292AAC78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56463" y="457200"/>
            <a:ext cx="2606765" cy="1227909"/>
          </a:xfrm>
        </p:spPr>
        <p:txBody>
          <a:bodyPr anchor="t">
            <a:noAutofit/>
          </a:bodyPr>
          <a:lstStyle/>
          <a:p>
            <a:r>
              <a:rPr lang="nl-NL" b="1" dirty="0">
                <a:solidFill>
                  <a:schemeClr val="accent5">
                    <a:lumMod val="50000"/>
                  </a:schemeClr>
                </a:solidFill>
                <a:latin typeface="+mn-lt"/>
              </a:rPr>
              <a:t>Centraal zenuwstelsel: </a:t>
            </a:r>
            <a:endParaRPr lang="nl-NL" dirty="0">
              <a:latin typeface="+mn-lt"/>
            </a:endParaRPr>
          </a:p>
        </p:txBody>
      </p:sp>
      <p:sp>
        <p:nvSpPr>
          <p:cNvPr id="6" name="Tijdelijke aanduiding voor afbeelding 5">
            <a:extLst>
              <a:ext uri="{FF2B5EF4-FFF2-40B4-BE49-F238E27FC236}">
                <a16:creationId xmlns:a16="http://schemas.microsoft.com/office/drawing/2014/main" id="{4CE17A3B-C729-4EE2-8DC0-195D8C28836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148150" y="167054"/>
            <a:ext cx="8817427" cy="6532683"/>
          </a:xfrm>
        </p:spPr>
        <p:txBody>
          <a:bodyPr/>
          <a:lstStyle/>
          <a:p>
            <a:endParaRPr lang="nl-NL"/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9688042E-B799-C54E-B9F0-99FFC6B1CF8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33819" y="1652452"/>
            <a:ext cx="2452051" cy="3311434"/>
          </a:xfrm>
        </p:spPr>
        <p:txBody>
          <a:bodyPr>
            <a:noAutofit/>
          </a:bodyPr>
          <a:lstStyle/>
          <a:p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Wervelkolom- coronaal </a:t>
            </a:r>
            <a:r>
              <a:rPr lang="nl-NL" sz="2400" dirty="0" err="1">
                <a:solidFill>
                  <a:schemeClr val="accent5">
                    <a:lumMod val="50000"/>
                  </a:schemeClr>
                </a:solidFill>
              </a:rPr>
              <a:t>lumbo</a:t>
            </a:r>
            <a:r>
              <a:rPr lang="nl-NL" sz="2400" dirty="0">
                <a:solidFill>
                  <a:schemeClr val="accent5">
                    <a:lumMod val="50000"/>
                  </a:schemeClr>
                </a:solidFill>
              </a:rPr>
              <a:t>-(sacraal)</a:t>
            </a: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  <a:p>
            <a:endParaRPr lang="nl-NL" sz="2400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7" name="Afbeelding 6" descr="Peridos">
            <a:extLst>
              <a:ext uri="{FF2B5EF4-FFF2-40B4-BE49-F238E27FC236}">
                <a16:creationId xmlns:a16="http://schemas.microsoft.com/office/drawing/2014/main" id="{1CBA371D-7F8B-4984-8EA0-F721CD92A52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6463" y="5713730"/>
            <a:ext cx="2123440" cy="6870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58581471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8b7d83a7-c741-4262-9b88-9a8c79b2aedd">
      <Terms xmlns="http://schemas.microsoft.com/office/infopath/2007/PartnerControls"/>
    </lcf76f155ced4ddcb4097134ff3c332f>
    <TaxCatchAll xmlns="74e4bf32-f14f-47be-a417-409b8177834f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99C0FF1A4C99964295C33C0D7A744CF6" ma:contentTypeVersion="18" ma:contentTypeDescription="Een nieuw document maken." ma:contentTypeScope="" ma:versionID="75286227c1e356c8abcf8134dc53ed8b">
  <xsd:schema xmlns:xsd="http://www.w3.org/2001/XMLSchema" xmlns:xs="http://www.w3.org/2001/XMLSchema" xmlns:p="http://schemas.microsoft.com/office/2006/metadata/properties" xmlns:ns2="8b7d83a7-c741-4262-9b88-9a8c79b2aedd" xmlns:ns3="74e4bf32-f14f-47be-a417-409b8177834f" targetNamespace="http://schemas.microsoft.com/office/2006/metadata/properties" ma:root="true" ma:fieldsID="0c1d9b35ab0d615867070b26b2cfe33e" ns2:_="" ns3:_="">
    <xsd:import namespace="8b7d83a7-c741-4262-9b88-9a8c79b2aedd"/>
    <xsd:import namespace="74e4bf32-f14f-47be-a417-409b8177834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7d83a7-c741-4262-9b88-9a8c79b2aed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2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3" nillable="true" ma:displayName="Location" ma:internalName="MediaServiceLocation" ma:readOnly="true">
      <xsd:simpleType>
        <xsd:restriction base="dms:Text"/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lcf76f155ced4ddcb4097134ff3c332f" ma:index="22" nillable="true" ma:taxonomy="true" ma:internalName="lcf76f155ced4ddcb4097134ff3c332f" ma:taxonomyFieldName="MediaServiceImageTags" ma:displayName="Afbeeldingtags" ma:readOnly="false" ma:fieldId="{5cf76f15-5ced-4ddc-b409-7134ff3c332f}" ma:taxonomyMulti="true" ma:sspId="3ffdf876-6a00-464e-b230-cb0d4a0b31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e4bf32-f14f-47be-a417-409b8177834f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Gedeeld met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Gedeeld met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648d73c5-c67f-446b-b20c-137374bc9196}" ma:internalName="TaxCatchAll" ma:showField="CatchAllData" ma:web="74e4bf32-f14f-47be-a417-409b8177834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houdstype"/>
        <xsd:element ref="dc:title" minOccurs="0" maxOccurs="1" ma:index="4" ma:displayName="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B7AE1413-B9B5-4188-BB1E-E8D18248B969}">
  <ds:schemaRefs>
    <ds:schemaRef ds:uri="http://schemas.microsoft.com/office/2006/metadata/properties"/>
    <ds:schemaRef ds:uri="http://schemas.microsoft.com/office/infopath/2007/PartnerControls"/>
    <ds:schemaRef ds:uri="f8b7475d-8eb5-4b27-b5d9-1e80ecb913d5"/>
    <ds:schemaRef ds:uri="1e406866-cbda-44c9-b743-3bfaba07787c"/>
    <ds:schemaRef ds:uri="c478c9ba-b3b6-4de5-b552-ea7b466e8b2e"/>
    <ds:schemaRef ds:uri="9af68710-22b7-49a0-ae09-6fd475361259"/>
    <ds:schemaRef ds:uri="8b7d83a7-c741-4262-9b88-9a8c79b2aedd"/>
    <ds:schemaRef ds:uri="74e4bf32-f14f-47be-a417-409b8177834f"/>
  </ds:schemaRefs>
</ds:datastoreItem>
</file>

<file path=customXml/itemProps2.xml><?xml version="1.0" encoding="utf-8"?>
<ds:datastoreItem xmlns:ds="http://schemas.openxmlformats.org/officeDocument/2006/customXml" ds:itemID="{48F7E23D-B516-4269-B1CD-27E780E29FE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21839BD-3DFF-4160-94B7-346522149B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7d83a7-c741-4262-9b88-9a8c79b2aedd"/>
    <ds:schemaRef ds:uri="74e4bf32-f14f-47be-a417-409b8177834f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208</TotalTime>
  <Words>479</Words>
  <Application>Microsoft Office PowerPoint</Application>
  <PresentationFormat>Breedbeeld</PresentationFormat>
  <Paragraphs>210</Paragraphs>
  <Slides>35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35</vt:i4>
      </vt:variant>
    </vt:vector>
  </HeadingPairs>
  <TitlesOfParts>
    <vt:vector size="39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PowerPoint-presentatie</vt:lpstr>
      <vt:lpstr>Centraal zenuwstelsel: </vt:lpstr>
      <vt:lpstr>Centraal zenuwstelsel: </vt:lpstr>
      <vt:lpstr>Centraal zenuwstelsel: </vt:lpstr>
      <vt:lpstr>Centraal zenuwstelsel: </vt:lpstr>
      <vt:lpstr>Centraal zenuwstelsel: </vt:lpstr>
      <vt:lpstr>Centraal zenuwstelsel: </vt:lpstr>
      <vt:lpstr>Gelaat:</vt:lpstr>
      <vt:lpstr>Gelaat:</vt:lpstr>
      <vt:lpstr>Gelaat:</vt:lpstr>
      <vt:lpstr>Thorax:</vt:lpstr>
      <vt:lpstr>Thorax:</vt:lpstr>
      <vt:lpstr>Hart:</vt:lpstr>
      <vt:lpstr>Hart:</vt:lpstr>
      <vt:lpstr>Hart:</vt:lpstr>
      <vt:lpstr>Hart:</vt:lpstr>
      <vt:lpstr>Hart:</vt:lpstr>
      <vt:lpstr>Abdomen:</vt:lpstr>
      <vt:lpstr>Abdomen:</vt:lpstr>
      <vt:lpstr>Abdomen:</vt:lpstr>
      <vt:lpstr>Abdomen:</vt:lpstr>
      <vt:lpstr>Abdomen:</vt:lpstr>
      <vt:lpstr>Abdomen:</vt:lpstr>
      <vt:lpstr>Extremiteiten: </vt:lpstr>
      <vt:lpstr>Extremiteiten: </vt:lpstr>
      <vt:lpstr>Extremiteiten: </vt:lpstr>
      <vt:lpstr>Extremiteiten: </vt:lpstr>
      <vt:lpstr>Placenta-lokalisatie </vt:lpstr>
      <vt:lpstr>Biometrie:</vt:lpstr>
      <vt:lpstr>Biometrie:</vt:lpstr>
      <vt:lpstr>Biometrie:</vt:lpstr>
      <vt:lpstr>Biometrie: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&lt;Voeg hier het logo van het RC toe&gt;</dc:title>
  <dc:creator>V Verf</dc:creator>
  <cp:lastModifiedBy>Hartman - Drost, A.N. (Angelique)</cp:lastModifiedBy>
  <cp:revision>90</cp:revision>
  <dcterms:created xsi:type="dcterms:W3CDTF">2021-04-08T10:45:29Z</dcterms:created>
  <dcterms:modified xsi:type="dcterms:W3CDTF">2025-02-03T09:51:18Z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0x01010099C0FF1A4C99964295C33C0D7A744CF6</vt:lpwstr>
  </property>
  <property fmtid="{D5CDD505-2E9C-101B-9397-08002B2CF9AE}" pid="3" name="MediaServiceImageTags">
    <vt:lpwstr/>
  </property>
</Properties>
</file>